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sldIdLst>
    <p:sldId id="256" r:id="rId2"/>
    <p:sldId id="296" r:id="rId3"/>
    <p:sldId id="306" r:id="rId4"/>
    <p:sldId id="297" r:id="rId5"/>
    <p:sldId id="284" r:id="rId6"/>
    <p:sldId id="307" r:id="rId7"/>
    <p:sldId id="287" r:id="rId8"/>
    <p:sldId id="301" r:id="rId9"/>
    <p:sldId id="302" r:id="rId10"/>
    <p:sldId id="303" r:id="rId11"/>
    <p:sldId id="286" r:id="rId12"/>
    <p:sldId id="293" r:id="rId13"/>
    <p:sldId id="260" r:id="rId14"/>
    <p:sldId id="261" r:id="rId15"/>
    <p:sldId id="262" r:id="rId16"/>
    <p:sldId id="268" r:id="rId17"/>
    <p:sldId id="269" r:id="rId18"/>
    <p:sldId id="292" r:id="rId19"/>
    <p:sldId id="258" r:id="rId20"/>
    <p:sldId id="308" r:id="rId21"/>
    <p:sldId id="294" r:id="rId22"/>
    <p:sldId id="263" r:id="rId23"/>
    <p:sldId id="264" r:id="rId24"/>
    <p:sldId id="270" r:id="rId25"/>
    <p:sldId id="282" r:id="rId26"/>
    <p:sldId id="283" r:id="rId27"/>
    <p:sldId id="289" r:id="rId28"/>
    <p:sldId id="290" r:id="rId29"/>
    <p:sldId id="291" r:id="rId30"/>
    <p:sldId id="27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CCFF"/>
    <a:srgbClr val="996600"/>
    <a:srgbClr val="D9FFEC"/>
    <a:srgbClr val="4F2171"/>
    <a:srgbClr val="99FFCC"/>
    <a:srgbClr val="CCFFFF"/>
    <a:srgbClr val="DAF8E8"/>
    <a:srgbClr val="FFE697"/>
    <a:srgbClr val="2D134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7" d="100"/>
          <a:sy n="67" d="100"/>
        </p:scale>
        <p:origin x="-52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29BDA-4D69-4D7E-AFCF-1F1C3AA7CC5D}" type="datetimeFigureOut">
              <a:rPr lang="th-TH" smtClean="0"/>
              <a:pPr/>
              <a:t>02/12/56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43218-D856-4ACA-A86D-750FC8E02960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/>
            <a:endParaRPr 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B3B4-AE64-45D2-B7D6-9ADA0880152B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C124B-EF14-4C98-8FA1-85DC8EB75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B3B4-AE64-45D2-B7D6-9ADA0880152B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C124B-EF14-4C98-8FA1-85DC8EB75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B3B4-AE64-45D2-B7D6-9ADA0880152B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C124B-EF14-4C98-8FA1-85DC8EB75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B3B4-AE64-45D2-B7D6-9ADA0880152B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C124B-EF14-4C98-8FA1-85DC8EB75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B3B4-AE64-45D2-B7D6-9ADA0880152B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C124B-EF14-4C98-8FA1-85DC8EB75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B3B4-AE64-45D2-B7D6-9ADA0880152B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C124B-EF14-4C98-8FA1-85DC8EB75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B3B4-AE64-45D2-B7D6-9ADA0880152B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C124B-EF14-4C98-8FA1-85DC8EB75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B3B4-AE64-45D2-B7D6-9ADA0880152B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AC124B-EF14-4C98-8FA1-85DC8EB75D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B3B4-AE64-45D2-B7D6-9ADA0880152B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C124B-EF14-4C98-8FA1-85DC8EB75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B3B4-AE64-45D2-B7D6-9ADA0880152B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CAC124B-EF14-4C98-8FA1-85DC8EB75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2D6B3B4-AE64-45D2-B7D6-9ADA0880152B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C124B-EF14-4C98-8FA1-85DC8EB75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2D6B3B4-AE64-45D2-B7D6-9ADA0880152B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CAC124B-EF14-4C98-8FA1-85DC8EB75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\Microsoft Office\MEDIA\CAGCAT10\j028536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52600"/>
            <a:ext cx="3200400" cy="394451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24000"/>
            <a:ext cx="7772400" cy="21558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h-TH" sz="40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บทบาทของ </a:t>
            </a:r>
            <a:r>
              <a:rPr sz="4000" cap="none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sz="4000" cap="none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th-TH" sz="40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คณะอนุกรรมการสาธารณสุข</a:t>
            </a:r>
            <a:r>
              <a:rPr lang="th-TH" sz="40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จังหวัด</a:t>
            </a:r>
            <a:br>
              <a:rPr lang="th-TH" sz="40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sz="4000" cap="none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: </a:t>
            </a:r>
            <a:r>
              <a:rPr lang="th-TH" sz="40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บทบาทใหม่ที่ท้าทาย</a:t>
            </a:r>
            <a:br>
              <a:rPr lang="th-TH" sz="40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endParaRPr lang="en-US" sz="40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038600"/>
            <a:ext cx="8253750" cy="2036588"/>
          </a:xfrm>
        </p:spPr>
        <p:txBody>
          <a:bodyPr>
            <a:normAutofit/>
          </a:bodyPr>
          <a:lstStyle/>
          <a:p>
            <a:r>
              <a:rPr lang="th-TH" sz="2400" dirty="0" smtClean="0">
                <a:latin typeface="Tahoma" pitchFamily="34" charset="0"/>
                <a:cs typeface="Tahoma" pitchFamily="34" charset="0"/>
              </a:rPr>
              <a:t>โดย   นาย</a:t>
            </a:r>
            <a:r>
              <a:rPr lang="th-TH" sz="2400" dirty="0" err="1" smtClean="0">
                <a:latin typeface="Tahoma" pitchFamily="34" charset="0"/>
                <a:cs typeface="Tahoma" pitchFamily="34" charset="0"/>
              </a:rPr>
              <a:t>ศุ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มล  ศรีสุขวัฒนา</a:t>
            </a:r>
          </a:p>
          <a:p>
            <a:r>
              <a:rPr lang="th-TH" sz="2400" dirty="0" smtClean="0">
                <a:latin typeface="Tahoma" pitchFamily="34" charset="0"/>
                <a:cs typeface="Tahoma" pitchFamily="34" charset="0"/>
              </a:rPr>
              <a:t>ผอ.สำนักกฎหมาย  </a:t>
            </a:r>
            <a:r>
              <a:rPr lang="th-TH" sz="2400" dirty="0" err="1" smtClean="0">
                <a:latin typeface="Tahoma" pitchFamily="34" charset="0"/>
                <a:cs typeface="Tahoma" pitchFamily="34" charset="0"/>
              </a:rPr>
              <a:t>สปสช.</a:t>
            </a:r>
            <a:endParaRPr lang="en-US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7" name="Picture 3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2725" y="4133850"/>
            <a:ext cx="1819275" cy="180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58063" cy="648519"/>
          </a:xfrm>
        </p:spPr>
        <p:txBody>
          <a:bodyPr tIns="32146" bIns="32146">
            <a:normAutofit/>
          </a:bodyPr>
          <a:lstStyle/>
          <a:p>
            <a:pPr algn="ctr"/>
            <a:r>
              <a:rPr lang="th-TH" sz="3200" b="1" dirty="0">
                <a:solidFill>
                  <a:srgbClr val="FF99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กรอบงานอนามัยสิ่งแวดล้อม(WHO)</a:t>
            </a:r>
          </a:p>
        </p:txBody>
      </p:sp>
      <p:graphicFrame>
        <p:nvGraphicFramePr>
          <p:cNvPr id="9218" name="Group 2"/>
          <p:cNvGraphicFramePr>
            <a:graphicFrameLocks noGrp="1"/>
          </p:cNvGraphicFramePr>
          <p:nvPr/>
        </p:nvGraphicFramePr>
        <p:xfrm>
          <a:off x="252234" y="914400"/>
          <a:ext cx="8589304" cy="5701520"/>
        </p:xfrm>
        <a:graphic>
          <a:graphicData uri="http://schemas.openxmlformats.org/drawingml/2006/table">
            <a:tbl>
              <a:tblPr/>
              <a:tblGrid>
                <a:gridCol w="3405366"/>
                <a:gridCol w="5183938"/>
              </a:tblGrid>
              <a:tr h="597026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Helvetica Light" charset="0"/>
                        </a:rPr>
                        <a:t>1.</a:t>
                      </a:r>
                      <a:r>
                        <a:rPr kumimoji="0" lang="th-TH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Helvetica Light" charset="0"/>
                        </a:rPr>
                        <a:t>การจัดหาน้ำสะอาด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5738" marR="0" lvl="0" indent="-185738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Helvetica Light" charset="0"/>
                        </a:rPr>
                        <a:t>12. </a:t>
                      </a:r>
                      <a:r>
                        <a:rPr kumimoji="0" lang="th-TH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Helvetica Light" charset="0"/>
                        </a:rPr>
                        <a:t>การวางผังเมือง การจัดให้ส่วนต่างๆของเมืองให้ถูกต้องเป็นสัดส่วน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84894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Helvetica Light" charset="0"/>
                        </a:rPr>
                        <a:t>2.</a:t>
                      </a:r>
                      <a:r>
                        <a:rPr kumimoji="0" lang="th-TH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Helvetica Light" charset="0"/>
                        </a:rPr>
                        <a:t>การควบคุมมลพิษทางน้ำ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Helvetica Light" charset="0"/>
                        </a:rPr>
                        <a:t>13.</a:t>
                      </a:r>
                      <a:r>
                        <a:rPr kumimoji="0" lang="th-TH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Helvetica Light" charset="0"/>
                        </a:rPr>
                        <a:t>งานอนามัยสิ่งแวดล้อมเกี่ยวกับการคมนาคม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84894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Helvetica Light" charset="0"/>
                        </a:rPr>
                        <a:t>3.</a:t>
                      </a:r>
                      <a:r>
                        <a:rPr kumimoji="0" lang="th-TH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Helvetica Light" charset="0"/>
                        </a:rPr>
                        <a:t>การจัดการมูลฝอยและสิ่งปฏิกูล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Helvetica Light" charset="0"/>
                        </a:rPr>
                        <a:t>14.</a:t>
                      </a:r>
                      <a:r>
                        <a:rPr kumimoji="0" lang="th-TH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Helvetica Light" charset="0"/>
                        </a:rPr>
                        <a:t>การป้องกันอุบัติภัยต่างๆ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84894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Helvetica Light" charset="0"/>
                        </a:rPr>
                        <a:t>4.</a:t>
                      </a:r>
                      <a:r>
                        <a:rPr kumimoji="0" lang="th-TH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Helvetica Light" charset="0"/>
                        </a:rPr>
                        <a:t>การควบคุมสัตว์และแมลงนำโรค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Helvetica Light" charset="0"/>
                        </a:rPr>
                        <a:t>16.</a:t>
                      </a:r>
                      <a:r>
                        <a:rPr kumimoji="0" lang="th-TH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Helvetica Light" charset="0"/>
                        </a:rPr>
                        <a:t>การสุขาภิบาลสถานที่พักผ่อนหย่อนใจ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97026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Helvetica Light" charset="0"/>
                        </a:rPr>
                        <a:t>5.</a:t>
                      </a:r>
                      <a:r>
                        <a:rPr kumimoji="0" lang="th-TH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Helvetica Light" charset="0"/>
                        </a:rPr>
                        <a:t>การจัดการมลพิษทางดิน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5738" marR="0" lvl="0" indent="-185738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Helvetica Light" charset="0"/>
                        </a:rPr>
                        <a:t>17.</a:t>
                      </a:r>
                      <a:r>
                        <a:rPr kumimoji="0" lang="th-TH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Helvetica Light" charset="0"/>
                        </a:rPr>
                        <a:t>การดำเนินงานสุขาภิบาลเมื่อเกิดโรคระบาด เหตุฉุกเฉิน ภัยพิบัติและการอพยพย้ายถิ่นของประชากร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97026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Helvetica Light" charset="0"/>
                        </a:rPr>
                        <a:t>6.</a:t>
                      </a:r>
                      <a:r>
                        <a:rPr kumimoji="0" lang="th-TH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Helvetica Light" charset="0"/>
                        </a:rPr>
                        <a:t>การสุขาภิบาลอาหาร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5738" marR="0" lvl="0" indent="-185738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Helvetica Light" charset="0"/>
                        </a:rPr>
                        <a:t>18.</a:t>
                      </a:r>
                      <a:r>
                        <a:rPr kumimoji="0" lang="th-TH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Helvetica Light" charset="0"/>
                        </a:rPr>
                        <a:t>มาตรการป้องกันเพื่อมิให้สิ่งแวดล้อมโดยทั่วไปปราศจากความเสี่ยงและอันตราย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84894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Helvetica Light" charset="0"/>
                        </a:rPr>
                        <a:t>7.</a:t>
                      </a:r>
                      <a:r>
                        <a:rPr kumimoji="0" lang="th-TH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Helvetica Light" charset="0"/>
                        </a:rPr>
                        <a:t>การควบคุมมลพิษทางอากาศ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Helvetica Light" charset="0"/>
                        </a:rPr>
                        <a:t>19.</a:t>
                      </a:r>
                      <a:r>
                        <a:rPr kumimoji="0" lang="th-TH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Helvetica Light" charset="0"/>
                        </a:rPr>
                        <a:t>มลพิษข้ามพรมแดน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84894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Helvetica Light" charset="0"/>
                        </a:rPr>
                        <a:t>8.</a:t>
                      </a:r>
                      <a:r>
                        <a:rPr kumimoji="0" lang="th-TH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Helvetica Light" charset="0"/>
                        </a:rPr>
                        <a:t>การป้องกันอันตรายจากรังสี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Helvetica Light" charset="0"/>
                        </a:rPr>
                        <a:t>20.</a:t>
                      </a:r>
                      <a:r>
                        <a:rPr kumimoji="0" lang="th-TH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Helvetica Light" charset="0"/>
                        </a:rPr>
                        <a:t>การประเมินผลกระทบต่อสุขภาพ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84894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Helvetica Light" charset="0"/>
                        </a:rPr>
                        <a:t>9.</a:t>
                      </a:r>
                      <a:r>
                        <a:rPr kumimoji="0" lang="th-TH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Helvetica Light" charset="0"/>
                        </a:rPr>
                        <a:t>การอาชีวอนามัย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Helvetica Light" charset="0"/>
                        </a:rPr>
                        <a:t>21.</a:t>
                      </a:r>
                      <a:r>
                        <a:rPr kumimoji="0" lang="th-TH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Helvetica Light" charset="0"/>
                        </a:rPr>
                        <a:t>การเปลี่ยนแปลงสภาพภูมิอากาศ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84894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Helvetica Light" charset="0"/>
                        </a:rPr>
                        <a:t>10.</a:t>
                      </a:r>
                      <a:r>
                        <a:rPr kumimoji="0" lang="th-TH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Helvetica Light" charset="0"/>
                        </a:rPr>
                        <a:t>การควบคุมมลพิษทางเสียง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Helvetica Light" charset="0"/>
                        </a:rPr>
                        <a:t>22.</a:t>
                      </a:r>
                      <a:r>
                        <a:rPr kumimoji="0" lang="th-TH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Helvetica Light" charset="0"/>
                        </a:rPr>
                        <a:t>เหตุรำคาญ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84894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Helvetica Light" charset="0"/>
                        </a:rPr>
                        <a:t>11.</a:t>
                      </a:r>
                      <a:r>
                        <a:rPr kumimoji="0" lang="th-TH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Helvetica Light" charset="0"/>
                        </a:rPr>
                        <a:t>ที่อยู่อาศัย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Helvetica Light" charset="0"/>
                        </a:rPr>
                        <a:t>23.</a:t>
                      </a:r>
                      <a:r>
                        <a:rPr kumimoji="0" lang="th-TH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Helvetica Light" charset="0"/>
                        </a:rPr>
                        <a:t>สารเคมีและสารอันตราย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1"/>
          <p:cNvSpPr>
            <a:spLocks/>
          </p:cNvSpPr>
          <p:nvPr/>
        </p:nvSpPr>
        <p:spPr bwMode="auto">
          <a:xfrm>
            <a:off x="3062883" y="2743200"/>
            <a:ext cx="2808387" cy="1323826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D45510"/>
          </a:solidFill>
          <a:ln w="12700" cap="flat" cmpd="sng">
            <a:noFill/>
            <a:prstDash val="solid"/>
            <a:miter lim="0"/>
            <a:headEnd/>
            <a:tailEnd/>
          </a:ln>
          <a:effectLst>
            <a:outerShdw dist="127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endParaRPr lang="en-US" sz="130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147" name="AutoShape 2"/>
          <p:cNvSpPr>
            <a:spLocks/>
          </p:cNvSpPr>
          <p:nvPr/>
        </p:nvSpPr>
        <p:spPr bwMode="auto">
          <a:xfrm>
            <a:off x="3226966" y="2743200"/>
            <a:ext cx="2549426" cy="1196578"/>
          </a:xfrm>
          <a:custGeom>
            <a:avLst/>
            <a:gdLst>
              <a:gd name="T0" fmla="*/ 1812925 w 21600"/>
              <a:gd name="T1" fmla="*/ 850900 h 21600"/>
              <a:gd name="T2" fmla="*/ 1812925 w 21600"/>
              <a:gd name="T3" fmla="*/ 850900 h 21600"/>
              <a:gd name="T4" fmla="*/ 1812925 w 21600"/>
              <a:gd name="T5" fmla="*/ 850900 h 21600"/>
              <a:gd name="T6" fmla="*/ 1812925 w 21600"/>
              <a:gd name="T7" fmla="*/ 850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sz="2000" b="1" dirty="0" err="1">
                <a:latin typeface="Tahoma" pitchFamily="34" charset="0"/>
                <a:cs typeface="Tahoma" pitchFamily="34" charset="0"/>
              </a:rPr>
              <a:t>ผลกระทบต่อสุขภาพจากมลพิษสิ่งแวดล้อม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/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พิบัติภัย</a:t>
            </a:r>
            <a:endParaRPr lang="en-US" sz="2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178" name="AutoShape 4"/>
          <p:cNvSpPr>
            <a:spLocks/>
          </p:cNvSpPr>
          <p:nvPr/>
        </p:nvSpPr>
        <p:spPr bwMode="auto">
          <a:xfrm>
            <a:off x="685800" y="3527822"/>
            <a:ext cx="1832372" cy="358378"/>
          </a:xfrm>
          <a:custGeom>
            <a:avLst/>
            <a:gdLst>
              <a:gd name="T0" fmla="*/ 78 w 21600"/>
              <a:gd name="T1" fmla="*/ 24 h 21600"/>
              <a:gd name="T2" fmla="*/ 78 w 21600"/>
              <a:gd name="T3" fmla="*/ 24 h 21600"/>
              <a:gd name="T4" fmla="*/ 78 w 21600"/>
              <a:gd name="T5" fmla="*/ 24 h 21600"/>
              <a:gd name="T6" fmla="*/ 78 w 21600"/>
              <a:gd name="T7" fmla="*/ 2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99FF">
              <a:alpha val="70588"/>
            </a:srgbClr>
          </a:solidFill>
          <a:ln w="9525">
            <a:noFill/>
            <a:round/>
            <a:headEnd/>
            <a:tailEnd/>
          </a:ln>
        </p:spPr>
        <p:txBody>
          <a:bodyPr lIns="50800" tIns="50800" rIns="50800" bIns="50800" anchor="ctr"/>
          <a:lstStyle/>
          <a:p>
            <a:pPr algn="ctr"/>
            <a:r>
              <a:rPr lang="en-US" sz="17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พื้นที่เขตเมือง</a:t>
            </a:r>
            <a:endParaRPr lang="en-US" sz="20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149" name="AutoShape 6"/>
          <p:cNvSpPr>
            <a:spLocks/>
          </p:cNvSpPr>
          <p:nvPr/>
        </p:nvSpPr>
        <p:spPr bwMode="auto">
          <a:xfrm>
            <a:off x="152400" y="2057400"/>
            <a:ext cx="2895600" cy="1196578"/>
          </a:xfrm>
          <a:custGeom>
            <a:avLst/>
            <a:gdLst>
              <a:gd name="T0" fmla="*/ 2387600 w 21600"/>
              <a:gd name="T1" fmla="*/ 850900 h 21600"/>
              <a:gd name="T2" fmla="*/ 2387600 w 21600"/>
              <a:gd name="T3" fmla="*/ 850900 h 21600"/>
              <a:gd name="T4" fmla="*/ 2387600 w 21600"/>
              <a:gd name="T5" fmla="*/ 850900 h 21600"/>
              <a:gd name="T6" fmla="*/ 2387600 w 21600"/>
              <a:gd name="T7" fmla="*/ 850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rgbClr val="FF99FF"/>
            </a:solidFill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marL="185738" indent="-185738"/>
            <a:r>
              <a:rPr lang="en-US" sz="1400" b="1" dirty="0">
                <a:latin typeface="Tahoma" pitchFamily="34" charset="0"/>
                <a:cs typeface="Tahoma" pitchFamily="34" charset="0"/>
              </a:rPr>
              <a:t>-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ปัญหาสุขาภิบาลและมลพิษ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 (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ขยะ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/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สิ่งปฏิกูล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/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น้ำเสีย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/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น้ำดื่ม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/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อาหาร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/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อากาศ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/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เสียง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)</a:t>
            </a:r>
          </a:p>
          <a:p>
            <a:pPr marL="185738" indent="-185738"/>
            <a:r>
              <a:rPr lang="en-US" sz="1400" b="1" dirty="0">
                <a:latin typeface="Tahoma" pitchFamily="34" charset="0"/>
                <a:cs typeface="Tahoma" pitchFamily="34" charset="0"/>
              </a:rPr>
              <a:t>-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ความแออัด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 (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คนอาศัยในสลัม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/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บ้านที่ไม่ถูกสุขลักษณะ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)</a:t>
            </a:r>
            <a:endParaRPr lang="en-US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176" name="AutoShape 8"/>
          <p:cNvSpPr>
            <a:spLocks/>
          </p:cNvSpPr>
          <p:nvPr/>
        </p:nvSpPr>
        <p:spPr bwMode="auto">
          <a:xfrm>
            <a:off x="3519414" y="2220814"/>
            <a:ext cx="2278186" cy="428625"/>
          </a:xfrm>
          <a:custGeom>
            <a:avLst/>
            <a:gdLst>
              <a:gd name="T0" fmla="*/ 128 w 21600"/>
              <a:gd name="T1" fmla="*/ 24 h 21600"/>
              <a:gd name="T2" fmla="*/ 128 w 21600"/>
              <a:gd name="T3" fmla="*/ 24 h 21600"/>
              <a:gd name="T4" fmla="*/ 128 w 21600"/>
              <a:gd name="T5" fmla="*/ 24 h 21600"/>
              <a:gd name="T6" fmla="*/ 128 w 21600"/>
              <a:gd name="T7" fmla="*/ 2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99FF">
              <a:alpha val="70588"/>
            </a:srgbClr>
          </a:solidFill>
          <a:ln w="9525">
            <a:noFill/>
            <a:round/>
            <a:headEnd/>
            <a:tailEnd/>
          </a:ln>
        </p:spPr>
        <p:txBody>
          <a:bodyPr lIns="50800" tIns="50800" rIns="50800" bIns="50800" anchor="ctr"/>
          <a:lstStyle/>
          <a:p>
            <a:pPr algn="ctr"/>
            <a:r>
              <a:rPr lang="en-US" sz="17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พื้นที่เสี่ยงต่อสุขภาพ</a:t>
            </a:r>
            <a:endParaRPr lang="en-US" sz="20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151" name="AutoShape 10"/>
          <p:cNvSpPr>
            <a:spLocks/>
          </p:cNvSpPr>
          <p:nvPr/>
        </p:nvSpPr>
        <p:spPr bwMode="auto">
          <a:xfrm>
            <a:off x="3581400" y="185291"/>
            <a:ext cx="2590800" cy="1473398"/>
          </a:xfrm>
          <a:custGeom>
            <a:avLst/>
            <a:gdLst>
              <a:gd name="T0" fmla="*/ 2139950 w 21600"/>
              <a:gd name="T1" fmla="*/ 1047750 h 21600"/>
              <a:gd name="T2" fmla="*/ 2139950 w 21600"/>
              <a:gd name="T3" fmla="*/ 1047750 h 21600"/>
              <a:gd name="T4" fmla="*/ 2139950 w 21600"/>
              <a:gd name="T5" fmla="*/ 1047750 h 21600"/>
              <a:gd name="T6" fmla="*/ 2139950 w 21600"/>
              <a:gd name="T7" fmla="*/ 10477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rgbClr val="FF99FF"/>
            </a:solidFill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marL="85725" indent="-85725"/>
            <a:r>
              <a:rPr lang="en-US" sz="1400" b="1" dirty="0">
                <a:latin typeface="Tahoma" pitchFamily="34" charset="0"/>
                <a:cs typeface="Tahoma" pitchFamily="34" charset="0"/>
              </a:rPr>
              <a:t>- 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มลพิษ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/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ของเสียข้ามพรมแดน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 (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รองเท้าเก่า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/</a:t>
            </a:r>
            <a:r>
              <a:rPr lang="en-US" sz="1400" b="1" dirty="0" err="1" smtClean="0">
                <a:latin typeface="Tahoma" pitchFamily="34" charset="0"/>
                <a:cs typeface="Tahoma" pitchFamily="34" charset="0"/>
              </a:rPr>
              <a:t>ขยะ</a:t>
            </a:r>
            <a:r>
              <a:rPr lang="en-US" sz="1400" b="1" dirty="0" smtClean="0">
                <a:latin typeface="Tahoma" pitchFamily="34" charset="0"/>
                <a:cs typeface="Tahoma" pitchFamily="34" charset="0"/>
              </a:rPr>
              <a:t> E</a:t>
            </a:r>
            <a:r>
              <a:rPr lang="th-TH" sz="1400" b="1" dirty="0" smtClean="0">
                <a:latin typeface="Tahoma" pitchFamily="34" charset="0"/>
                <a:cs typeface="Tahoma" pitchFamily="34" charset="0"/>
              </a:rPr>
              <a:t>/ควันพิษ)</a:t>
            </a:r>
            <a:endParaRPr lang="en-US" sz="1400" b="1" dirty="0">
              <a:latin typeface="Tahoma" pitchFamily="34" charset="0"/>
              <a:cs typeface="Tahoma" pitchFamily="34" charset="0"/>
            </a:endParaRPr>
          </a:p>
          <a:p>
            <a:pPr marL="85725" indent="-85725"/>
            <a:r>
              <a:rPr lang="en-US" sz="1400" b="1" dirty="0">
                <a:latin typeface="Tahoma" pitchFamily="34" charset="0"/>
                <a:cs typeface="Tahoma" pitchFamily="34" charset="0"/>
              </a:rPr>
              <a:t>-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ปัญหาร้องเรียน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1400" b="1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1400" b="1" dirty="0" err="1" smtClean="0">
                <a:latin typeface="Tahoma" pitchFamily="34" charset="0"/>
                <a:cs typeface="Tahoma" pitchFamily="34" charset="0"/>
              </a:rPr>
              <a:t>กาก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ของเสีย-ชลบุรี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สระบุรี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, </a:t>
            </a:r>
            <a:r>
              <a:rPr lang="th-TH" sz="1400" b="1" dirty="0" smtClean="0">
                <a:latin typeface="Tahoma" pitchFamily="34" charset="0"/>
                <a:cs typeface="Tahoma" pitchFamily="34" charset="0"/>
              </a:rPr>
              <a:t>ฉะเชิงเทรา,</a:t>
            </a:r>
            <a:r>
              <a:rPr lang="en-US" sz="1400" b="1" dirty="0" err="1" smtClean="0">
                <a:latin typeface="Tahoma" pitchFamily="34" charset="0"/>
                <a:cs typeface="Tahoma" pitchFamily="34" charset="0"/>
              </a:rPr>
              <a:t>สมุทรปราการ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ขยะติดเชื้อ-บุรีรัมย์,สงขลา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)</a:t>
            </a:r>
            <a:endParaRPr lang="en-US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174" name="AutoShape 12"/>
          <p:cNvSpPr>
            <a:spLocks/>
          </p:cNvSpPr>
          <p:nvPr/>
        </p:nvSpPr>
        <p:spPr bwMode="auto">
          <a:xfrm>
            <a:off x="5933777" y="3886200"/>
            <a:ext cx="2981623" cy="914400"/>
          </a:xfrm>
          <a:custGeom>
            <a:avLst/>
            <a:gdLst>
              <a:gd name="T0" fmla="*/ 236 w 21600"/>
              <a:gd name="T1" fmla="*/ 43 h 21600"/>
              <a:gd name="T2" fmla="*/ 236 w 21600"/>
              <a:gd name="T3" fmla="*/ 43 h 21600"/>
              <a:gd name="T4" fmla="*/ 236 w 21600"/>
              <a:gd name="T5" fmla="*/ 43 h 21600"/>
              <a:gd name="T6" fmla="*/ 236 w 21600"/>
              <a:gd name="T7" fmla="*/ 4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99FF">
              <a:alpha val="70588"/>
            </a:srgbClr>
          </a:solidFill>
          <a:ln w="9525">
            <a:noFill/>
            <a:round/>
            <a:headEnd/>
            <a:tailEnd/>
          </a:ln>
        </p:spPr>
        <p:txBody>
          <a:bodyPr lIns="50800" tIns="50800" rIns="50800" bIns="50800" anchor="ctr"/>
          <a:lstStyle/>
          <a:p>
            <a:pPr algn="ctr"/>
            <a:r>
              <a:rPr lang="en-US" sz="17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พื้นที่อุตสาหกรรมขนาดใหญ่</a:t>
            </a:r>
            <a:r>
              <a:rPr lang="en-US" sz="17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17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กิจกรรม</a:t>
            </a:r>
            <a:r>
              <a:rPr lang="en-US" sz="17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17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กิจการ</a:t>
            </a:r>
            <a:r>
              <a:rPr lang="en-US" sz="17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17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โครงการที่อาจมีผลกระทบต่อสุขภาพ</a:t>
            </a:r>
            <a:endParaRPr lang="en-US" sz="20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172" name="AutoShape 15"/>
          <p:cNvSpPr>
            <a:spLocks/>
          </p:cNvSpPr>
          <p:nvPr/>
        </p:nvSpPr>
        <p:spPr bwMode="auto">
          <a:xfrm>
            <a:off x="615181" y="4038600"/>
            <a:ext cx="3423419" cy="680070"/>
          </a:xfrm>
          <a:custGeom>
            <a:avLst/>
            <a:gdLst>
              <a:gd name="T0" fmla="*/ 192 w 21600"/>
              <a:gd name="T1" fmla="*/ 43 h 21600"/>
              <a:gd name="T2" fmla="*/ 192 w 21600"/>
              <a:gd name="T3" fmla="*/ 43 h 21600"/>
              <a:gd name="T4" fmla="*/ 192 w 21600"/>
              <a:gd name="T5" fmla="*/ 43 h 21600"/>
              <a:gd name="T6" fmla="*/ 192 w 21600"/>
              <a:gd name="T7" fmla="*/ 4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99FF">
              <a:alpha val="70588"/>
            </a:srgbClr>
          </a:solidFill>
          <a:ln w="9525">
            <a:noFill/>
            <a:round/>
            <a:headEnd/>
            <a:tailEnd/>
          </a:ln>
        </p:spPr>
        <p:txBody>
          <a:bodyPr lIns="50800" tIns="50800" rIns="50800" bIns="50800" anchor="ctr"/>
          <a:lstStyle/>
          <a:p>
            <a:pPr algn="ctr"/>
            <a:r>
              <a:rPr lang="en-US" sz="17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พื้นที่ชายแดน</a:t>
            </a:r>
            <a:r>
              <a:rPr lang="en-US" sz="17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17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ศูนย์กลางขนส่ง</a:t>
            </a:r>
            <a:r>
              <a:rPr lang="en-US" sz="17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17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พัฒนาเศรษฐกิจอาเซียน</a:t>
            </a:r>
            <a:endParaRPr lang="en-US" sz="20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154" name="AutoShape 17"/>
          <p:cNvSpPr>
            <a:spLocks/>
          </p:cNvSpPr>
          <p:nvPr/>
        </p:nvSpPr>
        <p:spPr bwMode="auto">
          <a:xfrm>
            <a:off x="457200" y="4822031"/>
            <a:ext cx="4532858" cy="2035969"/>
          </a:xfrm>
          <a:custGeom>
            <a:avLst/>
            <a:gdLst>
              <a:gd name="T0" fmla="*/ 3269456 w 21600"/>
              <a:gd name="T1" fmla="*/ 1447800 h 21600"/>
              <a:gd name="T2" fmla="*/ 3269456 w 21600"/>
              <a:gd name="T3" fmla="*/ 1447800 h 21600"/>
              <a:gd name="T4" fmla="*/ 3269456 w 21600"/>
              <a:gd name="T5" fmla="*/ 1447800 h 21600"/>
              <a:gd name="T6" fmla="*/ 3269456 w 21600"/>
              <a:gd name="T7" fmla="*/ 14478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rgbClr val="FF99FF"/>
            </a:solidFill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r>
              <a:rPr lang="en-US" sz="1400" b="1" dirty="0">
                <a:latin typeface="Tahoma" pitchFamily="34" charset="0"/>
                <a:cs typeface="Tahoma" pitchFamily="34" charset="0"/>
              </a:rPr>
              <a:t>-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การคมนาคมขนส่ง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/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ระบบเชื่อมต่อ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/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กิจการ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 logistics</a:t>
            </a:r>
          </a:p>
          <a:p>
            <a:r>
              <a:rPr lang="en-US" sz="1400" b="1" dirty="0">
                <a:latin typeface="Tahoma" pitchFamily="34" charset="0"/>
                <a:cs typeface="Tahoma" pitchFamily="34" charset="0"/>
              </a:rPr>
              <a:t>-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ขยะ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/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มลพิษ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/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สัตว์แมลงนำโรคที่มากับการขนส่งสินค้า</a:t>
            </a:r>
            <a:endParaRPr lang="en-US" sz="1400" b="1" dirty="0">
              <a:latin typeface="Tahoma" pitchFamily="34" charset="0"/>
              <a:cs typeface="Tahoma" pitchFamily="34" charset="0"/>
            </a:endParaRPr>
          </a:p>
          <a:p>
            <a:r>
              <a:rPr lang="en-US" sz="1400" b="1" dirty="0">
                <a:latin typeface="Tahoma" pitchFamily="34" charset="0"/>
                <a:cs typeface="Tahoma" pitchFamily="34" charset="0"/>
              </a:rPr>
              <a:t>-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สปก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./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กิจการต่อเนื่องเพิ่ม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 (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ที่พักอาศัย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/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ร้านอาหาร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/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บันเทิง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)</a:t>
            </a:r>
          </a:p>
          <a:p>
            <a:r>
              <a:rPr lang="en-US" sz="1400" b="1" dirty="0">
                <a:latin typeface="Tahoma" pitchFamily="34" charset="0"/>
                <a:cs typeface="Tahoma" pitchFamily="34" charset="0"/>
              </a:rPr>
              <a:t>-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ปัญหาความเป็นเมืองอย่างรวดเร็ว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/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ความพร้อมของอปท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en-US" sz="1400" b="1" dirty="0">
                <a:latin typeface="Tahoma" pitchFamily="34" charset="0"/>
                <a:cs typeface="Tahoma" pitchFamily="34" charset="0"/>
              </a:rPr>
              <a:t>-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ปชก.เพิ่ม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 (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แฝง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/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คนต่างถิ่น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(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ไทย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/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ต่างชาติ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))</a:t>
            </a:r>
          </a:p>
          <a:p>
            <a:r>
              <a:rPr lang="en-US" sz="1400" b="1" dirty="0">
                <a:latin typeface="Tahoma" pitchFamily="34" charset="0"/>
                <a:cs typeface="Tahoma" pitchFamily="34" charset="0"/>
              </a:rPr>
              <a:t>-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ปัญหาสุขาภิบาลพื้นฐานและมลพิษ</a:t>
            </a:r>
            <a:endParaRPr lang="en-US" sz="1400" b="1" dirty="0">
              <a:latin typeface="Tahoma" pitchFamily="34" charset="0"/>
              <a:cs typeface="Tahoma" pitchFamily="34" charset="0"/>
            </a:endParaRPr>
          </a:p>
          <a:p>
            <a:r>
              <a:rPr lang="en-US" sz="1400" b="1" dirty="0">
                <a:latin typeface="Tahoma" pitchFamily="34" charset="0"/>
                <a:cs typeface="Tahoma" pitchFamily="34" charset="0"/>
              </a:rPr>
              <a:t>-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มาตรฐานในการควบคุมการประกอบกิจการที่แตกต่างกัน</a:t>
            </a:r>
            <a:endParaRPr lang="en-US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170" name="AutoShape 19"/>
          <p:cNvSpPr>
            <a:spLocks/>
          </p:cNvSpPr>
          <p:nvPr/>
        </p:nvSpPr>
        <p:spPr bwMode="auto">
          <a:xfrm rot="21599998">
            <a:off x="6030888" y="2251399"/>
            <a:ext cx="2915543" cy="934641"/>
          </a:xfrm>
          <a:custGeom>
            <a:avLst/>
            <a:gdLst>
              <a:gd name="T0" fmla="*/ 164 w 21600"/>
              <a:gd name="T1" fmla="*/ 64 h 21600"/>
              <a:gd name="T2" fmla="*/ 164 w 21600"/>
              <a:gd name="T3" fmla="*/ 64 h 21600"/>
              <a:gd name="T4" fmla="*/ 164 w 21600"/>
              <a:gd name="T5" fmla="*/ 64 h 21600"/>
              <a:gd name="T6" fmla="*/ 164 w 21600"/>
              <a:gd name="T7" fmla="*/ 6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99FF">
              <a:alpha val="70588"/>
            </a:srgbClr>
          </a:solidFill>
          <a:ln w="9525">
            <a:noFill/>
            <a:round/>
            <a:headEnd/>
            <a:tailEnd/>
          </a:ln>
        </p:spPr>
        <p:txBody>
          <a:bodyPr lIns="50800" tIns="50800" rIns="50800" bIns="50800" anchor="ctr"/>
          <a:lstStyle/>
          <a:p>
            <a:pPr algn="ctr"/>
            <a:r>
              <a:rPr lang="en-US" sz="17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พื้นที่เสี่ยงจากภัยธรรมชาติ</a:t>
            </a:r>
            <a:r>
              <a:rPr lang="en-US" sz="17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(</a:t>
            </a:r>
            <a:r>
              <a:rPr lang="en-US" sz="17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น้ำท่วม</a:t>
            </a:r>
            <a:r>
              <a:rPr lang="en-US" sz="17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17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แผ่นดินไหว</a:t>
            </a:r>
            <a:r>
              <a:rPr lang="en-US" sz="17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17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สึนามิ</a:t>
            </a:r>
            <a:r>
              <a:rPr lang="en-US" sz="17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17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การเปลี่ยนแปลงภูมิอากาศ</a:t>
            </a:r>
            <a:r>
              <a:rPr lang="en-US" sz="17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)</a:t>
            </a:r>
            <a:endParaRPr lang="en-US" sz="20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156" name="AutoShape 21"/>
          <p:cNvSpPr>
            <a:spLocks/>
          </p:cNvSpPr>
          <p:nvPr/>
        </p:nvSpPr>
        <p:spPr bwMode="auto">
          <a:xfrm>
            <a:off x="6324600" y="381000"/>
            <a:ext cx="2667000" cy="1524000"/>
          </a:xfrm>
          <a:custGeom>
            <a:avLst/>
            <a:gdLst>
              <a:gd name="T0" fmla="*/ 1996281 w 21600"/>
              <a:gd name="T1" fmla="*/ 1447800 h 21600"/>
              <a:gd name="T2" fmla="*/ 1996281 w 21600"/>
              <a:gd name="T3" fmla="*/ 1447800 h 21600"/>
              <a:gd name="T4" fmla="*/ 1996281 w 21600"/>
              <a:gd name="T5" fmla="*/ 1447800 h 21600"/>
              <a:gd name="T6" fmla="*/ 1996281 w 21600"/>
              <a:gd name="T7" fmla="*/ 14478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E697"/>
            </a:solidFill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marL="185738" indent="-185738"/>
            <a:r>
              <a:rPr lang="en-US" sz="1400" b="1" dirty="0">
                <a:latin typeface="Tahoma" pitchFamily="34" charset="0"/>
                <a:cs typeface="Tahoma" pitchFamily="34" charset="0"/>
              </a:rPr>
              <a:t>- 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ที่พัก</a:t>
            </a:r>
            <a:r>
              <a:rPr lang="en-US" sz="1400" b="1" dirty="0" err="1" smtClean="0">
                <a:latin typeface="Tahoma" pitchFamily="34" charset="0"/>
                <a:cs typeface="Tahoma" pitchFamily="34" charset="0"/>
              </a:rPr>
              <a:t>พิง</a:t>
            </a:r>
            <a:r>
              <a:rPr lang="th-TH" sz="1400" b="1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1400" b="1" dirty="0" err="1" smtClean="0">
                <a:latin typeface="Tahoma" pitchFamily="34" charset="0"/>
                <a:cs typeface="Tahoma" pitchFamily="34" charset="0"/>
              </a:rPr>
              <a:t>อาหาร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/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น้ำ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/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ส้วม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1400" b="1" dirty="0" err="1" smtClean="0">
                <a:latin typeface="Tahoma" pitchFamily="34" charset="0"/>
                <a:cs typeface="Tahoma" pitchFamily="34" charset="0"/>
              </a:rPr>
              <a:t>ขยะ</a:t>
            </a:r>
            <a:r>
              <a:rPr lang="th-TH" sz="1400" b="1" dirty="0" smtClean="0">
                <a:latin typeface="Tahoma" pitchFamily="34" charset="0"/>
                <a:cs typeface="Tahoma" pitchFamily="34" charset="0"/>
              </a:rPr>
              <a:t>)</a:t>
            </a:r>
            <a:endParaRPr lang="en-US" sz="1400" b="1" dirty="0">
              <a:latin typeface="Tahoma" pitchFamily="34" charset="0"/>
              <a:cs typeface="Tahoma" pitchFamily="34" charset="0"/>
            </a:endParaRPr>
          </a:p>
          <a:p>
            <a:pPr marL="185738" indent="-185738"/>
            <a:r>
              <a:rPr lang="en-US" sz="1400" b="1" dirty="0">
                <a:latin typeface="Tahoma" pitchFamily="34" charset="0"/>
                <a:cs typeface="Tahoma" pitchFamily="34" charset="0"/>
              </a:rPr>
              <a:t>- </a:t>
            </a:r>
            <a:r>
              <a:rPr lang="en-US" sz="1400" b="1" dirty="0" err="1" smtClean="0">
                <a:latin typeface="Tahoma" pitchFamily="34" charset="0"/>
                <a:cs typeface="Tahoma" pitchFamily="34" charset="0"/>
              </a:rPr>
              <a:t>จัดการ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มลพิษ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/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ของเสียรวม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 </a:t>
            </a:r>
          </a:p>
          <a:p>
            <a:pPr marL="185738" indent="-185738"/>
            <a:r>
              <a:rPr lang="en-US" sz="1400" b="1" dirty="0">
                <a:latin typeface="Tahoma" pitchFamily="34" charset="0"/>
                <a:cs typeface="Tahoma" pitchFamily="34" charset="0"/>
              </a:rPr>
              <a:t>- 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ผลกระทบจากแหล่งมลพิษเดิมในพื้นที่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 (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ที่กำจัดขยะ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/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กาก</a:t>
            </a:r>
            <a:r>
              <a:rPr lang="en-US" sz="1400" b="1" dirty="0" err="1" smtClean="0">
                <a:latin typeface="Tahoma" pitchFamily="34" charset="0"/>
                <a:cs typeface="Tahoma" pitchFamily="34" charset="0"/>
              </a:rPr>
              <a:t>อุตสาหกรรม</a:t>
            </a:r>
            <a:r>
              <a:rPr lang="en-US" sz="1400" b="1" dirty="0" smtClean="0">
                <a:latin typeface="Tahoma" pitchFamily="34" charset="0"/>
                <a:cs typeface="Tahoma" pitchFamily="34" charset="0"/>
              </a:rPr>
              <a:t>)</a:t>
            </a:r>
            <a:endParaRPr lang="en-US" sz="1400" b="1" dirty="0">
              <a:latin typeface="Tahoma" pitchFamily="34" charset="0"/>
              <a:cs typeface="Tahoma" pitchFamily="34" charset="0"/>
            </a:endParaRPr>
          </a:p>
          <a:p>
            <a:pPr marL="185738" indent="-185738"/>
            <a:r>
              <a:rPr lang="en-US" sz="1400" b="1" dirty="0" smtClean="0">
                <a:latin typeface="Tahoma" pitchFamily="34" charset="0"/>
                <a:cs typeface="Tahoma" pitchFamily="34" charset="0"/>
              </a:rPr>
              <a:t>- </a:t>
            </a:r>
            <a:r>
              <a:rPr lang="en-US" sz="1400" b="1" dirty="0" err="1" smtClean="0">
                <a:latin typeface="Tahoma" pitchFamily="34" charset="0"/>
                <a:cs typeface="Tahoma" pitchFamily="34" charset="0"/>
              </a:rPr>
              <a:t>โรค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/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การเจ็บป่วยเพิ่ม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 </a:t>
            </a:r>
            <a:endParaRPr lang="en-US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157" name="AutoShape 22"/>
          <p:cNvSpPr>
            <a:spLocks/>
          </p:cNvSpPr>
          <p:nvPr/>
        </p:nvSpPr>
        <p:spPr bwMode="auto">
          <a:xfrm>
            <a:off x="5791200" y="5092154"/>
            <a:ext cx="3124200" cy="1613445"/>
          </a:xfrm>
          <a:custGeom>
            <a:avLst/>
            <a:gdLst>
              <a:gd name="T0" fmla="*/ 3098800 w 21600"/>
              <a:gd name="T1" fmla="*/ 1244600 h 21600"/>
              <a:gd name="T2" fmla="*/ 3098800 w 21600"/>
              <a:gd name="T3" fmla="*/ 1244600 h 21600"/>
              <a:gd name="T4" fmla="*/ 3098800 w 21600"/>
              <a:gd name="T5" fmla="*/ 1244600 h 21600"/>
              <a:gd name="T6" fmla="*/ 3098800 w 21600"/>
              <a:gd name="T7" fmla="*/ 12446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rgbClr val="FF99FF"/>
            </a:solidFill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marL="185738" indent="-185738"/>
            <a:r>
              <a:rPr lang="en-US" sz="1400" b="1" dirty="0">
                <a:latin typeface="Tahoma" pitchFamily="34" charset="0"/>
                <a:cs typeface="Tahoma" pitchFamily="34" charset="0"/>
              </a:rPr>
              <a:t>- 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เจ็บป่วย</a:t>
            </a:r>
            <a:r>
              <a:rPr lang="en-US" sz="1400" b="1" dirty="0" err="1" smtClean="0">
                <a:latin typeface="Tahoma" pitchFamily="34" charset="0"/>
                <a:cs typeface="Tahoma" pitchFamily="34" charset="0"/>
              </a:rPr>
              <a:t>เพิ่ม</a:t>
            </a:r>
            <a:r>
              <a:rPr lang="th-TH" sz="1400" b="1" dirty="0" smtClean="0">
                <a:latin typeface="Tahoma" pitchFamily="34" charset="0"/>
                <a:cs typeface="Tahoma" pitchFamily="34" charset="0"/>
              </a:rPr>
              <a:t>/สภาพแวดล้อมเสียหาย</a:t>
            </a:r>
            <a:endParaRPr lang="en-US" sz="1400" b="1" dirty="0">
              <a:latin typeface="Tahoma" pitchFamily="34" charset="0"/>
              <a:cs typeface="Tahoma" pitchFamily="34" charset="0"/>
            </a:endParaRPr>
          </a:p>
          <a:p>
            <a:pPr marL="185738" indent="-185738"/>
            <a:r>
              <a:rPr lang="en-US" sz="1400" b="1" dirty="0" smtClean="0">
                <a:latin typeface="Tahoma" pitchFamily="34" charset="0"/>
                <a:cs typeface="Tahoma" pitchFamily="34" charset="0"/>
              </a:rPr>
              <a:t>- </a:t>
            </a:r>
            <a:r>
              <a:rPr lang="en-US" sz="1400" b="1" dirty="0" err="1" smtClean="0">
                <a:latin typeface="Tahoma" pitchFamily="34" charset="0"/>
                <a:cs typeface="Tahoma" pitchFamily="34" charset="0"/>
              </a:rPr>
              <a:t>มลพิษ</a:t>
            </a:r>
            <a:r>
              <a:rPr lang="en-US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1400" b="1" dirty="0" smtClean="0">
                <a:latin typeface="Tahoma" pitchFamily="34" charset="0"/>
                <a:cs typeface="Tahoma" pitchFamily="34" charset="0"/>
              </a:rPr>
              <a:t>สวล.</a:t>
            </a:r>
            <a:r>
              <a:rPr lang="en-US" sz="1400" b="1" dirty="0" err="1" smtClean="0">
                <a:latin typeface="Tahoma" pitchFamily="34" charset="0"/>
                <a:cs typeface="Tahoma" pitchFamily="34" charset="0"/>
              </a:rPr>
              <a:t>ปนเปื้อน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ดิน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/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น้ำ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/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อากาศ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/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อาหาร</a:t>
            </a:r>
            <a:endParaRPr lang="en-US" sz="1400" b="1" dirty="0">
              <a:latin typeface="Tahoma" pitchFamily="34" charset="0"/>
              <a:cs typeface="Tahoma" pitchFamily="34" charset="0"/>
            </a:endParaRPr>
          </a:p>
          <a:p>
            <a:pPr marL="185738" indent="-185738"/>
            <a:r>
              <a:rPr lang="en-US" sz="1400" b="1" dirty="0">
                <a:latin typeface="Tahoma" pitchFamily="34" charset="0"/>
                <a:cs typeface="Tahoma" pitchFamily="34" charset="0"/>
              </a:rPr>
              <a:t>-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ข้อมูล</a:t>
            </a:r>
            <a:r>
              <a:rPr lang="en-US" sz="1400" b="1" dirty="0" err="1" smtClean="0">
                <a:latin typeface="Tahoma" pitchFamily="34" charset="0"/>
                <a:cs typeface="Tahoma" pitchFamily="34" charset="0"/>
              </a:rPr>
              <a:t>สุขภาพ</a:t>
            </a:r>
            <a:r>
              <a:rPr lang="th-TH" sz="1400" b="1" dirty="0" smtClean="0">
                <a:latin typeface="Tahoma" pitchFamily="34" charset="0"/>
                <a:cs typeface="Tahoma" pitchFamily="34" charset="0"/>
              </a:rPr>
              <a:t>/ข้อมูล</a:t>
            </a:r>
            <a:r>
              <a:rPr lang="en-US" sz="1400" b="1" dirty="0" err="1" smtClean="0">
                <a:latin typeface="Tahoma" pitchFamily="34" charset="0"/>
                <a:cs typeface="Tahoma" pitchFamily="34" charset="0"/>
              </a:rPr>
              <a:t>ผลกระทบ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ต่อ</a:t>
            </a:r>
            <a:r>
              <a:rPr lang="en-US" sz="1400" b="1" dirty="0" err="1" smtClean="0">
                <a:latin typeface="Tahoma" pitchFamily="34" charset="0"/>
                <a:cs typeface="Tahoma" pitchFamily="34" charset="0"/>
              </a:rPr>
              <a:t>สุขภาพ</a:t>
            </a:r>
            <a:endParaRPr lang="en-US" sz="1400" b="1" dirty="0">
              <a:latin typeface="Tahoma" pitchFamily="34" charset="0"/>
              <a:cs typeface="Tahoma" pitchFamily="34" charset="0"/>
            </a:endParaRPr>
          </a:p>
          <a:p>
            <a:pPr marL="185738" indent="-185738"/>
            <a:r>
              <a:rPr lang="en-US" sz="1400" b="1" dirty="0">
                <a:latin typeface="Tahoma" pitchFamily="34" charset="0"/>
                <a:cs typeface="Tahoma" pitchFamily="34" charset="0"/>
              </a:rPr>
              <a:t>-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มาตรการทางกฎหมายไม่เข้มงวด</a:t>
            </a:r>
            <a:endParaRPr lang="en-US" sz="1400" b="1" dirty="0">
              <a:latin typeface="Tahoma" pitchFamily="34" charset="0"/>
              <a:cs typeface="Tahoma" pitchFamily="34" charset="0"/>
            </a:endParaRPr>
          </a:p>
          <a:p>
            <a:pPr marL="185738" indent="-185738"/>
            <a:r>
              <a:rPr lang="en-US" sz="1400" b="1" dirty="0">
                <a:latin typeface="Tahoma" pitchFamily="34" charset="0"/>
                <a:cs typeface="Tahoma" pitchFamily="34" charset="0"/>
              </a:rPr>
              <a:t>-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ภาคประชาชนเรียกร้องสิทธิมากขึ้น</a:t>
            </a:r>
            <a:endParaRPr lang="en-US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158" name="AutoShape 23"/>
          <p:cNvSpPr>
            <a:spLocks/>
          </p:cNvSpPr>
          <p:nvPr/>
        </p:nvSpPr>
        <p:spPr bwMode="auto">
          <a:xfrm>
            <a:off x="127248" y="152399"/>
            <a:ext cx="2979167" cy="1752601"/>
          </a:xfrm>
          <a:custGeom>
            <a:avLst/>
            <a:gdLst>
              <a:gd name="T0" fmla="*/ 2118519 w 21600"/>
              <a:gd name="T1" fmla="*/ 1447800 h 21600"/>
              <a:gd name="T2" fmla="*/ 2118519 w 21600"/>
              <a:gd name="T3" fmla="*/ 1447800 h 21600"/>
              <a:gd name="T4" fmla="*/ 2118519 w 21600"/>
              <a:gd name="T5" fmla="*/ 1447800 h 21600"/>
              <a:gd name="T6" fmla="*/ 2118519 w 21600"/>
              <a:gd name="T7" fmla="*/ 14478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rgbClr val="FF99FF"/>
            </a:solidFill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marL="185738" indent="-185738"/>
            <a:r>
              <a:rPr lang="en-US" sz="1400" b="1" dirty="0">
                <a:latin typeface="Tahoma" pitchFamily="34" charset="0"/>
                <a:cs typeface="Tahoma" pitchFamily="34" charset="0"/>
              </a:rPr>
              <a:t>- 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พื้นที่ปนเปื้อนจากสารเคมี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 (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ตะกั่ว-ห้วยคลิตี้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  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กาญจนบุรี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แคดเมียม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- 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ตาก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สารอินทรีย์ระเหยง่าย-มาบตา</a:t>
            </a:r>
            <a:r>
              <a:rPr lang="en-US" sz="1400" b="1" dirty="0" err="1" smtClean="0">
                <a:latin typeface="Tahoma" pitchFamily="34" charset="0"/>
                <a:cs typeface="Tahoma" pitchFamily="34" charset="0"/>
              </a:rPr>
              <a:t>พุด</a:t>
            </a:r>
            <a:r>
              <a:rPr lang="en-US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400" b="1" dirty="0" err="1" smtClean="0">
                <a:latin typeface="Tahoma" pitchFamily="34" charset="0"/>
                <a:cs typeface="Tahoma" pitchFamily="34" charset="0"/>
              </a:rPr>
              <a:t>ระยอง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สารหนู-นครศรีธรรมราช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ฟลูออไรด์-พื้นที่ภาคเหนือ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/</a:t>
            </a:r>
            <a:r>
              <a:rPr lang="en-US" sz="1400" b="1" dirty="0" err="1">
                <a:latin typeface="Tahoma" pitchFamily="34" charset="0"/>
                <a:cs typeface="Tahoma" pitchFamily="34" charset="0"/>
              </a:rPr>
              <a:t>ตะวันตก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)</a:t>
            </a:r>
          </a:p>
          <a:p>
            <a:pPr marL="185738" indent="-185738"/>
            <a:r>
              <a:rPr lang="en-US" sz="1400" b="1" dirty="0">
                <a:latin typeface="Tahoma" pitchFamily="34" charset="0"/>
                <a:cs typeface="Tahoma" pitchFamily="34" charset="0"/>
              </a:rPr>
              <a:t>- </a:t>
            </a:r>
            <a:r>
              <a:rPr lang="en-US" sz="1400" b="1" dirty="0" err="1" smtClean="0">
                <a:latin typeface="Tahoma" pitchFamily="34" charset="0"/>
                <a:cs typeface="Tahoma" pitchFamily="34" charset="0"/>
              </a:rPr>
              <a:t>หมอกควันพิษ</a:t>
            </a:r>
            <a:r>
              <a:rPr lang="en-US" sz="1400" b="1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1400" b="1" dirty="0" err="1" smtClean="0">
                <a:latin typeface="Tahoma" pitchFamily="34" charset="0"/>
                <a:cs typeface="Tahoma" pitchFamily="34" charset="0"/>
              </a:rPr>
              <a:t>ภาคเหนือ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/</a:t>
            </a:r>
            <a:r>
              <a:rPr lang="en-US" sz="1400" b="1" dirty="0" err="1" smtClean="0">
                <a:latin typeface="Tahoma" pitchFamily="34" charset="0"/>
                <a:cs typeface="Tahoma" pitchFamily="34" charset="0"/>
              </a:rPr>
              <a:t>ใต้</a:t>
            </a:r>
            <a:r>
              <a:rPr lang="en-US" sz="1400" b="1" dirty="0" smtClean="0">
                <a:latin typeface="Tahoma" pitchFamily="34" charset="0"/>
                <a:cs typeface="Tahoma" pitchFamily="34" charset="0"/>
              </a:rPr>
              <a:t>)</a:t>
            </a:r>
            <a:endParaRPr lang="en-US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159" name="Line 24"/>
          <p:cNvSpPr>
            <a:spLocks noChangeShapeType="1"/>
          </p:cNvSpPr>
          <p:nvPr/>
        </p:nvSpPr>
        <p:spPr bwMode="auto">
          <a:xfrm flipV="1">
            <a:off x="762000" y="4572000"/>
            <a:ext cx="242217" cy="399604"/>
          </a:xfrm>
          <a:prstGeom prst="line">
            <a:avLst/>
          </a:prstGeom>
          <a:noFill/>
          <a:ln w="63500">
            <a:solidFill>
              <a:srgbClr val="E44545"/>
            </a:solidFill>
            <a:round/>
            <a:headEnd type="arrow" w="med" len="med"/>
            <a:tailEnd/>
          </a:ln>
        </p:spPr>
        <p:txBody>
          <a:bodyPr lIns="64291" tIns="32146" rIns="64291" bIns="32146"/>
          <a:lstStyle/>
          <a:p>
            <a:endParaRPr lang="th-TH"/>
          </a:p>
        </p:txBody>
      </p:sp>
      <p:sp>
        <p:nvSpPr>
          <p:cNvPr id="6160" name="Line 25"/>
          <p:cNvSpPr>
            <a:spLocks noChangeShapeType="1"/>
          </p:cNvSpPr>
          <p:nvPr/>
        </p:nvSpPr>
        <p:spPr bwMode="auto">
          <a:xfrm flipH="1" flipV="1">
            <a:off x="7315198" y="4800600"/>
            <a:ext cx="45719" cy="457200"/>
          </a:xfrm>
          <a:prstGeom prst="line">
            <a:avLst/>
          </a:prstGeom>
          <a:noFill/>
          <a:ln w="63500">
            <a:solidFill>
              <a:srgbClr val="E44545"/>
            </a:solidFill>
            <a:round/>
            <a:headEnd type="arrow" w="med" len="med"/>
            <a:tailEnd/>
          </a:ln>
        </p:spPr>
        <p:txBody>
          <a:bodyPr lIns="64291" tIns="32146" rIns="64291" bIns="32146"/>
          <a:lstStyle/>
          <a:p>
            <a:endParaRPr lang="th-TH"/>
          </a:p>
        </p:txBody>
      </p:sp>
      <p:sp>
        <p:nvSpPr>
          <p:cNvPr id="6161" name="Line 26"/>
          <p:cNvSpPr>
            <a:spLocks noChangeShapeType="1"/>
          </p:cNvSpPr>
          <p:nvPr/>
        </p:nvSpPr>
        <p:spPr bwMode="auto">
          <a:xfrm flipV="1">
            <a:off x="4648200" y="1712264"/>
            <a:ext cx="680591" cy="497535"/>
          </a:xfrm>
          <a:prstGeom prst="line">
            <a:avLst/>
          </a:prstGeom>
          <a:noFill/>
          <a:ln w="63500">
            <a:solidFill>
              <a:srgbClr val="E44545"/>
            </a:solidFill>
            <a:round/>
            <a:headEnd/>
            <a:tailEnd type="arrow" w="med" len="med"/>
          </a:ln>
        </p:spPr>
        <p:txBody>
          <a:bodyPr lIns="64291" tIns="32146" rIns="64291" bIns="32146"/>
          <a:lstStyle/>
          <a:p>
            <a:endParaRPr lang="th-TH"/>
          </a:p>
        </p:txBody>
      </p:sp>
      <p:sp>
        <p:nvSpPr>
          <p:cNvPr id="6162" name="Line 27"/>
          <p:cNvSpPr>
            <a:spLocks noChangeShapeType="1"/>
          </p:cNvSpPr>
          <p:nvPr/>
        </p:nvSpPr>
        <p:spPr bwMode="auto">
          <a:xfrm>
            <a:off x="1600200" y="3200400"/>
            <a:ext cx="138410" cy="356071"/>
          </a:xfrm>
          <a:prstGeom prst="line">
            <a:avLst/>
          </a:prstGeom>
          <a:noFill/>
          <a:ln w="63500">
            <a:solidFill>
              <a:srgbClr val="E44545"/>
            </a:solidFill>
            <a:round/>
            <a:headEnd type="arrow" w="med" len="med"/>
            <a:tailEnd/>
          </a:ln>
        </p:spPr>
        <p:txBody>
          <a:bodyPr lIns="64291" tIns="32146" rIns="64291" bIns="32146"/>
          <a:lstStyle/>
          <a:p>
            <a:endParaRPr lang="th-TH"/>
          </a:p>
        </p:txBody>
      </p:sp>
      <p:sp>
        <p:nvSpPr>
          <p:cNvPr id="6163" name="Line 28"/>
          <p:cNvSpPr>
            <a:spLocks noChangeShapeType="1"/>
          </p:cNvSpPr>
          <p:nvPr/>
        </p:nvSpPr>
        <p:spPr bwMode="auto">
          <a:xfrm flipV="1">
            <a:off x="7573492" y="1828800"/>
            <a:ext cx="0" cy="394023"/>
          </a:xfrm>
          <a:prstGeom prst="line">
            <a:avLst/>
          </a:prstGeom>
          <a:noFill/>
          <a:ln w="63500">
            <a:solidFill>
              <a:srgbClr val="E44545"/>
            </a:solidFill>
            <a:round/>
            <a:headEnd/>
            <a:tailEnd type="arrow" w="med" len="med"/>
          </a:ln>
        </p:spPr>
        <p:txBody>
          <a:bodyPr lIns="64291" tIns="32146" rIns="64291" bIns="32146"/>
          <a:lstStyle/>
          <a:p>
            <a:endParaRPr lang="th-TH"/>
          </a:p>
        </p:txBody>
      </p:sp>
      <p:sp>
        <p:nvSpPr>
          <p:cNvPr id="6164" name="Line 29"/>
          <p:cNvSpPr>
            <a:spLocks noChangeShapeType="1"/>
          </p:cNvSpPr>
          <p:nvPr/>
        </p:nvSpPr>
        <p:spPr bwMode="auto">
          <a:xfrm>
            <a:off x="3048000" y="1600200"/>
            <a:ext cx="1524000" cy="609600"/>
          </a:xfrm>
          <a:prstGeom prst="line">
            <a:avLst/>
          </a:prstGeom>
          <a:noFill/>
          <a:ln w="63500">
            <a:solidFill>
              <a:srgbClr val="E44545"/>
            </a:solidFill>
            <a:round/>
            <a:headEnd type="arrow" w="med" len="med"/>
            <a:tailEnd/>
          </a:ln>
        </p:spPr>
        <p:txBody>
          <a:bodyPr lIns="64291" tIns="32146" rIns="64291" bIns="32146"/>
          <a:lstStyle/>
          <a:p>
            <a:endParaRPr lang="th-TH"/>
          </a:p>
        </p:txBody>
      </p:sp>
      <p:sp>
        <p:nvSpPr>
          <p:cNvPr id="6165" name="Line 30"/>
          <p:cNvSpPr>
            <a:spLocks noChangeShapeType="1"/>
          </p:cNvSpPr>
          <p:nvPr/>
        </p:nvSpPr>
        <p:spPr bwMode="auto">
          <a:xfrm flipV="1">
            <a:off x="2514600" y="3505200"/>
            <a:ext cx="638695" cy="152400"/>
          </a:xfrm>
          <a:prstGeom prst="line">
            <a:avLst/>
          </a:prstGeom>
          <a:noFill/>
          <a:ln w="63500">
            <a:solidFill>
              <a:srgbClr val="E44545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endParaRPr lang="th-TH"/>
          </a:p>
        </p:txBody>
      </p:sp>
      <p:sp>
        <p:nvSpPr>
          <p:cNvPr id="6166" name="Line 31"/>
          <p:cNvSpPr>
            <a:spLocks noChangeShapeType="1"/>
          </p:cNvSpPr>
          <p:nvPr/>
        </p:nvSpPr>
        <p:spPr bwMode="auto">
          <a:xfrm flipV="1">
            <a:off x="4659064" y="2666628"/>
            <a:ext cx="0" cy="146223"/>
          </a:xfrm>
          <a:prstGeom prst="line">
            <a:avLst/>
          </a:prstGeom>
          <a:noFill/>
          <a:ln w="50800">
            <a:solidFill>
              <a:srgbClr val="E44545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endParaRPr lang="th-TH"/>
          </a:p>
        </p:txBody>
      </p:sp>
      <p:sp>
        <p:nvSpPr>
          <p:cNvPr id="6167" name="Line 32"/>
          <p:cNvSpPr>
            <a:spLocks noChangeShapeType="1"/>
          </p:cNvSpPr>
          <p:nvPr/>
        </p:nvSpPr>
        <p:spPr bwMode="auto">
          <a:xfrm flipV="1">
            <a:off x="5867400" y="3200400"/>
            <a:ext cx="304800" cy="228600"/>
          </a:xfrm>
          <a:prstGeom prst="line">
            <a:avLst/>
          </a:prstGeom>
          <a:noFill/>
          <a:ln w="63500">
            <a:solidFill>
              <a:srgbClr val="E44545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endParaRPr lang="th-TH"/>
          </a:p>
        </p:txBody>
      </p:sp>
      <p:sp>
        <p:nvSpPr>
          <p:cNvPr id="6168" name="Line 33"/>
          <p:cNvSpPr>
            <a:spLocks noChangeShapeType="1"/>
          </p:cNvSpPr>
          <p:nvPr/>
        </p:nvSpPr>
        <p:spPr bwMode="auto">
          <a:xfrm>
            <a:off x="5257800" y="3962400"/>
            <a:ext cx="667867" cy="170632"/>
          </a:xfrm>
          <a:prstGeom prst="line">
            <a:avLst/>
          </a:prstGeom>
          <a:noFill/>
          <a:ln w="63500">
            <a:solidFill>
              <a:srgbClr val="E44545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endParaRPr lang="th-TH"/>
          </a:p>
        </p:txBody>
      </p:sp>
      <p:sp>
        <p:nvSpPr>
          <p:cNvPr id="6169" name="Line 34"/>
          <p:cNvSpPr>
            <a:spLocks noChangeShapeType="1"/>
          </p:cNvSpPr>
          <p:nvPr/>
        </p:nvSpPr>
        <p:spPr bwMode="auto">
          <a:xfrm flipV="1">
            <a:off x="2743200" y="3733799"/>
            <a:ext cx="457200" cy="304799"/>
          </a:xfrm>
          <a:prstGeom prst="line">
            <a:avLst/>
          </a:prstGeom>
          <a:noFill/>
          <a:ln w="63500">
            <a:solidFill>
              <a:srgbClr val="E44545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endParaRPr lang="th-TH"/>
          </a:p>
        </p:txBody>
      </p:sp>
      <p:sp>
        <p:nvSpPr>
          <p:cNvPr id="26" name="Oval 25"/>
          <p:cNvSpPr/>
          <p:nvPr/>
        </p:nvSpPr>
        <p:spPr>
          <a:xfrm>
            <a:off x="4419600" y="38862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TextBox 26"/>
          <p:cNvSpPr txBox="1"/>
          <p:nvPr/>
        </p:nvSpPr>
        <p:spPr>
          <a:xfrm>
            <a:off x="4448176" y="3962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2</a:t>
            </a:r>
            <a:endParaRPr lang="th-TH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639762"/>
          </a:xfrm>
          <a:solidFill>
            <a:srgbClr val="2F929F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th-TH" sz="3200" b="1" dirty="0" smtClean="0">
                <a:latin typeface="Tahoma" pitchFamily="34" charset="0"/>
                <a:cs typeface="Tahoma" pitchFamily="34" charset="0"/>
              </a:rPr>
              <a:t>พัฒนาการงาน </a:t>
            </a:r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EH </a:t>
            </a:r>
            <a:r>
              <a:rPr lang="th-TH" sz="3200" b="1" dirty="0" smtClean="0">
                <a:latin typeface="Tahoma" pitchFamily="34" charset="0"/>
                <a:cs typeface="Tahoma" pitchFamily="34" charset="0"/>
              </a:rPr>
              <a:t>ที่ควรจะเป็น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600200"/>
          <a:ext cx="8153400" cy="485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4572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solidFill>
                            <a:srgbClr val="FFFF00"/>
                          </a:solidFill>
                          <a:latin typeface="Tahoma" pitchFamily="34" charset="0"/>
                          <a:cs typeface="Tahoma" pitchFamily="34" charset="0"/>
                        </a:rPr>
                        <a:t>แนวคิดการทำงานในอดีต</a:t>
                      </a:r>
                      <a:endParaRPr lang="en-US" sz="2400" dirty="0" smtClean="0">
                        <a:solidFill>
                          <a:srgbClr val="FFFF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solidFill>
                            <a:srgbClr val="FFFF00"/>
                          </a:solidFill>
                          <a:latin typeface="Tahoma" pitchFamily="34" charset="0"/>
                          <a:cs typeface="Tahoma" pitchFamily="34" charset="0"/>
                        </a:rPr>
                        <a:t>แนวคิดที่ควรจะเป็นในอนาคต</a:t>
                      </a:r>
                      <a:endParaRPr lang="en-US" sz="2400" dirty="0" smtClean="0">
                        <a:solidFill>
                          <a:srgbClr val="FFFF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lnSpc>
                          <a:spcPct val="90000"/>
                        </a:lnSpc>
                        <a:spcBef>
                          <a:spcPct val="40000"/>
                        </a:spcBef>
                        <a:buFont typeface="Wingdings" pitchFamily="2" charset="2"/>
                        <a:buChar char="§"/>
                      </a:pPr>
                      <a:r>
                        <a:rPr lang="th-TH" b="1" dirty="0" smtClean="0">
                          <a:solidFill>
                            <a:srgbClr val="002060"/>
                          </a:solidFill>
                          <a:latin typeface="Tahoma" pitchFamily="34" charset="0"/>
                          <a:cs typeface="Tahoma" pitchFamily="34" charset="0"/>
                        </a:rPr>
                        <a:t>ดำเนินการเองเป็นหลัก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h-TH" sz="1800" b="1" dirty="0" smtClean="0">
                          <a:latin typeface="Tahoma" pitchFamily="34" charset="0"/>
                          <a:cs typeface="Tahoma" pitchFamily="34" charset="0"/>
                        </a:rPr>
                        <a:t>ให้</a:t>
                      </a:r>
                      <a:r>
                        <a:rPr lang="th-TH" sz="1800" b="1" dirty="0" smtClean="0">
                          <a:solidFill>
                            <a:srgbClr val="6666FF"/>
                          </a:solidFill>
                          <a:latin typeface="Tahoma" pitchFamily="34" charset="0"/>
                          <a:cs typeface="Tahoma" pitchFamily="34" charset="0"/>
                        </a:rPr>
                        <a:t>ภาคีเครือข่าย(</a:t>
                      </a:r>
                      <a:r>
                        <a:rPr lang="th-TH" sz="1800" b="1" dirty="0" err="1" smtClean="0">
                          <a:solidFill>
                            <a:srgbClr val="6666FF"/>
                          </a:solidFill>
                          <a:latin typeface="Tahoma" pitchFamily="34" charset="0"/>
                          <a:cs typeface="Tahoma" pitchFamily="34" charset="0"/>
                        </a:rPr>
                        <a:t>อปท.</a:t>
                      </a:r>
                      <a:r>
                        <a:rPr lang="th-TH" sz="1800" b="1" dirty="0" smtClean="0">
                          <a:solidFill>
                            <a:srgbClr val="6666FF"/>
                          </a:solidFill>
                          <a:latin typeface="Tahoma" pitchFamily="34" charset="0"/>
                          <a:cs typeface="Tahoma" pitchFamily="34" charset="0"/>
                        </a:rPr>
                        <a:t>)</a:t>
                      </a:r>
                      <a:r>
                        <a:rPr lang="th-TH" sz="1800" b="1" dirty="0" smtClean="0">
                          <a:solidFill>
                            <a:srgbClr val="9900FF"/>
                          </a:solidFill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800" b="1" dirty="0" smtClean="0">
                          <a:latin typeface="Tahoma" pitchFamily="34" charset="0"/>
                          <a:cs typeface="Tahoma" pitchFamily="34" charset="0"/>
                        </a:rPr>
                        <a:t>ดำเนินการเป็นหลัก</a:t>
                      </a:r>
                      <a:r>
                        <a:rPr lang="en-US" sz="1800" b="1" dirty="0" smtClean="0">
                          <a:latin typeface="Tahoma" pitchFamily="34" charset="0"/>
                          <a:cs typeface="Tahoma" pitchFamily="34" charset="0"/>
                        </a:rPr>
                        <a:t>(Partnership</a:t>
                      </a:r>
                      <a:r>
                        <a:rPr lang="th-TH" sz="1800" b="1" dirty="0" smtClean="0">
                          <a:latin typeface="Tahoma" pitchFamily="34" charset="0"/>
                          <a:cs typeface="Tahoma" pitchFamily="34" charset="0"/>
                        </a:rPr>
                        <a:t>)</a:t>
                      </a:r>
                      <a:r>
                        <a:rPr lang="en-US" sz="1800" b="1" dirty="0" smtClean="0">
                          <a:latin typeface="Tahoma" pitchFamily="34" charset="0"/>
                          <a:cs typeface="Tahoma" pitchFamily="34" charset="0"/>
                        </a:rPr>
                        <a:t>=</a:t>
                      </a:r>
                      <a:r>
                        <a:rPr lang="th-TH" sz="1800" b="1" baseline="0" dirty="0" smtClean="0">
                          <a:latin typeface="Tahoma" pitchFamily="34" charset="0"/>
                          <a:cs typeface="Tahoma" pitchFamily="34" charset="0"/>
                        </a:rPr>
                        <a:t> พันธมิตรที่สำคัญ</a:t>
                      </a:r>
                      <a:endParaRPr lang="en-US" sz="1800" b="1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92075" indent="-92075">
                        <a:lnSpc>
                          <a:spcPct val="90000"/>
                        </a:lnSpc>
                        <a:spcBef>
                          <a:spcPct val="40000"/>
                        </a:spcBef>
                        <a:buFont typeface="Wingdings" pitchFamily="2" charset="2"/>
                        <a:buChar char="§"/>
                      </a:pPr>
                      <a:r>
                        <a:rPr lang="th-TH" b="1" dirty="0" smtClean="0">
                          <a:latin typeface="Tahoma" pitchFamily="34" charset="0"/>
                          <a:cs typeface="Tahoma" pitchFamily="34" charset="0"/>
                        </a:rPr>
                        <a:t> เน้นพื้นที่</a:t>
                      </a:r>
                      <a:r>
                        <a:rPr lang="th-TH" b="1" dirty="0" smtClean="0">
                          <a:solidFill>
                            <a:srgbClr val="A50021"/>
                          </a:solidFill>
                          <a:latin typeface="Tahoma" pitchFamily="34" charset="0"/>
                          <a:cs typeface="Tahoma" pitchFamily="34" charset="0"/>
                        </a:rPr>
                        <a:t>ชนบท</a:t>
                      </a:r>
                      <a:r>
                        <a:rPr lang="en-US" b="1" dirty="0" smtClean="0">
                          <a:solidFill>
                            <a:srgbClr val="A50021"/>
                          </a:solidFill>
                          <a:latin typeface="Tahoma" pitchFamily="34" charset="0"/>
                          <a:cs typeface="Tahoma" pitchFamily="34" charset="0"/>
                        </a:rPr>
                        <a:t> &gt;</a:t>
                      </a:r>
                      <a:r>
                        <a:rPr lang="th-TH" b="1" dirty="0" smtClean="0">
                          <a:solidFill>
                            <a:srgbClr val="A50021"/>
                          </a:solidFill>
                          <a:latin typeface="Tahoma" pitchFamily="34" charset="0"/>
                          <a:cs typeface="Tahoma" pitchFamily="34" charset="0"/>
                        </a:rPr>
                        <a:t> เมือง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>
                        <a:buFont typeface="Wingdings" pitchFamily="2" charset="2"/>
                        <a:buChar char="§"/>
                      </a:pPr>
                      <a:r>
                        <a:rPr lang="th-TH" sz="1800" b="1" dirty="0" smtClean="0">
                          <a:latin typeface="Tahoma" pitchFamily="34" charset="0"/>
                          <a:cs typeface="Tahoma" pitchFamily="34" charset="0"/>
                        </a:rPr>
                        <a:t>เน้นพื้นที่</a:t>
                      </a:r>
                      <a:r>
                        <a:rPr lang="en-US" sz="1800" b="1" dirty="0" smtClean="0">
                          <a:solidFill>
                            <a:srgbClr val="A50021"/>
                          </a:solidFill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800" b="1" dirty="0" smtClean="0">
                          <a:solidFill>
                            <a:srgbClr val="A50021"/>
                          </a:solidFill>
                          <a:latin typeface="Tahoma" pitchFamily="34" charset="0"/>
                          <a:cs typeface="Tahoma" pitchFamily="34" charset="0"/>
                        </a:rPr>
                        <a:t>เมือง</a:t>
                      </a:r>
                      <a:r>
                        <a:rPr lang="en-US" sz="1800" b="1" dirty="0" smtClean="0">
                          <a:solidFill>
                            <a:srgbClr val="A50021"/>
                          </a:solidFill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800" b="1" dirty="0" smtClean="0">
                          <a:solidFill>
                            <a:srgbClr val="A50021"/>
                          </a:solidFill>
                          <a:latin typeface="Tahoma" pitchFamily="34" charset="0"/>
                          <a:cs typeface="Tahoma" pitchFamily="34" charset="0"/>
                        </a:rPr>
                        <a:t>(เทศบาล/</a:t>
                      </a:r>
                      <a:r>
                        <a:rPr lang="th-TH" sz="1800" b="1" dirty="0" err="1" smtClean="0">
                          <a:solidFill>
                            <a:srgbClr val="A50021"/>
                          </a:solidFill>
                          <a:latin typeface="Tahoma" pitchFamily="34" charset="0"/>
                          <a:cs typeface="Tahoma" pitchFamily="34" charset="0"/>
                        </a:rPr>
                        <a:t>อบต.</a:t>
                      </a:r>
                      <a:r>
                        <a:rPr lang="th-TH" sz="1800" b="1" dirty="0" smtClean="0">
                          <a:solidFill>
                            <a:srgbClr val="A50021"/>
                          </a:solidFill>
                          <a:latin typeface="Tahoma" pitchFamily="34" charset="0"/>
                          <a:cs typeface="Tahoma" pitchFamily="34" charset="0"/>
                        </a:rPr>
                        <a:t>)</a:t>
                      </a:r>
                      <a:r>
                        <a:rPr lang="en-US" sz="1800" b="1" dirty="0" smtClean="0">
                          <a:solidFill>
                            <a:srgbClr val="A50021"/>
                          </a:solidFill>
                          <a:latin typeface="Tahoma" pitchFamily="34" charset="0"/>
                          <a:cs typeface="Tahoma" pitchFamily="34" charset="0"/>
                        </a:rPr>
                        <a:t>&gt;</a:t>
                      </a:r>
                      <a:r>
                        <a:rPr lang="th-TH" sz="1800" b="1" dirty="0" smtClean="0">
                          <a:solidFill>
                            <a:srgbClr val="A50021"/>
                          </a:solidFill>
                          <a:latin typeface="Tahoma" pitchFamily="34" charset="0"/>
                          <a:cs typeface="Tahoma" pitchFamily="34" charset="0"/>
                        </a:rPr>
                        <a:t> ชนบท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h-TH" b="1" dirty="0" smtClean="0">
                          <a:latin typeface="Tahoma" pitchFamily="34" charset="0"/>
                          <a:cs typeface="Tahoma" pitchFamily="34" charset="0"/>
                        </a:rPr>
                        <a:t>เน้นการ</a:t>
                      </a:r>
                      <a:r>
                        <a:rPr lang="th-TH" b="1" dirty="0" smtClean="0">
                          <a:solidFill>
                            <a:srgbClr val="3366FF"/>
                          </a:solidFill>
                          <a:latin typeface="Tahoma" pitchFamily="34" charset="0"/>
                          <a:cs typeface="Tahoma" pitchFamily="34" charset="0"/>
                        </a:rPr>
                        <a:t>สร้างระบบ</a:t>
                      </a:r>
                      <a:r>
                        <a:rPr lang="th-TH" b="1" dirty="0" smtClean="0">
                          <a:latin typeface="Tahoma" pitchFamily="34" charset="0"/>
                          <a:cs typeface="Tahoma" pitchFamily="34" charset="0"/>
                        </a:rPr>
                        <a:t>ให้ชุมชน (ช่างสุขภัณฑ์/กองทุนหมุนเวียน /กก.หมู่บ้าน.)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>
                        <a:buFont typeface="Wingdings" pitchFamily="2" charset="2"/>
                        <a:buChar char="§"/>
                      </a:pPr>
                      <a:r>
                        <a:rPr lang="th-TH" sz="1800" b="1" dirty="0" smtClean="0">
                          <a:latin typeface="Tahoma" pitchFamily="34" charset="0"/>
                          <a:cs typeface="Tahoma" pitchFamily="34" charset="0"/>
                        </a:rPr>
                        <a:t>เน้นการ</a:t>
                      </a:r>
                      <a:r>
                        <a:rPr lang="th-TH" sz="1800" b="1" dirty="0" smtClean="0">
                          <a:solidFill>
                            <a:srgbClr val="3366FF"/>
                          </a:solidFill>
                          <a:latin typeface="Tahoma" pitchFamily="34" charset="0"/>
                          <a:cs typeface="Tahoma" pitchFamily="34" charset="0"/>
                        </a:rPr>
                        <a:t>สร้างระบบคุณภาพแบบสากลให้ </a:t>
                      </a:r>
                      <a:r>
                        <a:rPr lang="th-TH" sz="1800" b="1" dirty="0" err="1" smtClean="0">
                          <a:solidFill>
                            <a:srgbClr val="C00000"/>
                          </a:solidFill>
                          <a:latin typeface="Tahoma" pitchFamily="34" charset="0"/>
                          <a:cs typeface="Tahoma" pitchFamily="34" charset="0"/>
                        </a:rPr>
                        <a:t>อปท.</a:t>
                      </a:r>
                      <a:r>
                        <a:rPr lang="th-TH" sz="1800" b="1" dirty="0" smtClean="0">
                          <a:latin typeface="Tahoma" pitchFamily="34" charset="0"/>
                          <a:cs typeface="Tahoma" pitchFamily="34" charset="0"/>
                        </a:rPr>
                        <a:t>ในการให้บริการ </a:t>
                      </a:r>
                      <a:r>
                        <a:rPr lang="en-US" sz="1800" b="1" dirty="0" smtClean="0">
                          <a:latin typeface="Tahoma" pitchFamily="34" charset="0"/>
                          <a:cs typeface="Tahoma" pitchFamily="34" charset="0"/>
                        </a:rPr>
                        <a:t>EH (EHA) </a:t>
                      </a:r>
                      <a:r>
                        <a:rPr lang="th-TH" sz="1800" b="1" dirty="0" smtClean="0">
                          <a:latin typeface="Tahoma" pitchFamily="34" charset="0"/>
                          <a:cs typeface="Tahoma" pitchFamily="34" charset="0"/>
                        </a:rPr>
                        <a:t>ยังเน้นการรับรองมาตรฐานสถานประกอบการ แต่ต้องเชื่อมให้ถึงสุขภาพด้วย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h-TH" b="1" dirty="0" smtClean="0">
                          <a:latin typeface="Tahoma" pitchFamily="34" charset="0"/>
                          <a:cs typeface="Tahoma" pitchFamily="34" charset="0"/>
                        </a:rPr>
                        <a:t>ใช้</a:t>
                      </a:r>
                      <a:r>
                        <a:rPr lang="th-TH" b="1" dirty="0" smtClean="0">
                          <a:solidFill>
                            <a:srgbClr val="990033"/>
                          </a:solidFill>
                          <a:latin typeface="Tahoma" pitchFamily="34" charset="0"/>
                          <a:cs typeface="Tahoma" pitchFamily="34" charset="0"/>
                        </a:rPr>
                        <a:t>มาตรฐานเป็นตัวตั้ง</a:t>
                      </a:r>
                      <a:r>
                        <a:rPr lang="th-TH" b="1" dirty="0" smtClean="0">
                          <a:latin typeface="Tahoma" pitchFamily="34" charset="0"/>
                          <a:cs typeface="Tahoma" pitchFamily="34" charset="0"/>
                        </a:rPr>
                        <a:t> และ</a:t>
                      </a:r>
                      <a:r>
                        <a:rPr lang="en-US" b="1" dirty="0" smtClean="0"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b="1" dirty="0" smtClean="0">
                          <a:latin typeface="Tahoma" pitchFamily="34" charset="0"/>
                          <a:cs typeface="Tahoma" pitchFamily="34" charset="0"/>
                        </a:rPr>
                        <a:t/>
                      </a:r>
                      <a:br>
                        <a:rPr lang="th-TH" b="1" dirty="0" smtClean="0">
                          <a:latin typeface="Tahoma" pitchFamily="34" charset="0"/>
                          <a:cs typeface="Tahoma" pitchFamily="34" charset="0"/>
                        </a:rPr>
                      </a:br>
                      <a:r>
                        <a:rPr lang="th-TH" b="1" dirty="0" smtClean="0">
                          <a:latin typeface="Tahoma" pitchFamily="34" charset="0"/>
                          <a:cs typeface="Tahoma" pitchFamily="34" charset="0"/>
                        </a:rPr>
                        <a:t>เน้นการรับรองมาตรฐานสถานประกอบการ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>
                        <a:buFont typeface="Wingdings" pitchFamily="2" charset="2"/>
                        <a:buChar char="§"/>
                      </a:pPr>
                      <a:r>
                        <a:rPr lang="th-TH" sz="1800" b="1" dirty="0" smtClean="0">
                          <a:latin typeface="Tahoma" pitchFamily="34" charset="0"/>
                          <a:cs typeface="Tahoma" pitchFamily="34" charset="0"/>
                        </a:rPr>
                        <a:t>ใช้</a:t>
                      </a:r>
                      <a:r>
                        <a:rPr lang="th-TH" sz="1800" b="1" dirty="0" smtClean="0">
                          <a:solidFill>
                            <a:srgbClr val="6666FF"/>
                          </a:solidFill>
                          <a:latin typeface="Tahoma" pitchFamily="34" charset="0"/>
                          <a:cs typeface="Tahoma" pitchFamily="34" charset="0"/>
                        </a:rPr>
                        <a:t>มาตรการกฎหมาย</a:t>
                      </a:r>
                      <a:r>
                        <a:rPr lang="th-TH" sz="1800" b="1" dirty="0" smtClean="0">
                          <a:latin typeface="Tahoma" pitchFamily="34" charset="0"/>
                          <a:cs typeface="Tahoma" pitchFamily="34" charset="0"/>
                        </a:rPr>
                        <a:t>เป็นหลักในการขับเคลื่อนงาน </a:t>
                      </a:r>
                      <a:r>
                        <a:rPr lang="en-US" sz="1800" b="1" dirty="0" smtClean="0">
                          <a:latin typeface="Tahoma" pitchFamily="34" charset="0"/>
                          <a:cs typeface="Tahoma" pitchFamily="34" charset="0"/>
                        </a:rPr>
                        <a:t>EH</a:t>
                      </a:r>
                      <a:r>
                        <a:rPr lang="th-TH" sz="1800" b="1" baseline="0" dirty="0" smtClean="0">
                          <a:latin typeface="Tahoma" pitchFamily="34" charset="0"/>
                          <a:cs typeface="Tahoma" pitchFamily="34" charset="0"/>
                        </a:rPr>
                        <a:t> เพื่อการคุ้มครองสิทธิ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h-TH" b="1" dirty="0" smtClean="0">
                          <a:latin typeface="Tahoma" pitchFamily="34" charset="0"/>
                          <a:cs typeface="Tahoma" pitchFamily="34" charset="0"/>
                        </a:rPr>
                        <a:t>การ</a:t>
                      </a:r>
                      <a:r>
                        <a:rPr lang="th-TH" b="1" dirty="0" smtClean="0">
                          <a:solidFill>
                            <a:srgbClr val="3366FF"/>
                          </a:solidFill>
                          <a:latin typeface="Tahoma" pitchFamily="34" charset="0"/>
                          <a:cs typeface="Tahoma" pitchFamily="34" charset="0"/>
                        </a:rPr>
                        <a:t>เฝ้าระวัง</a:t>
                      </a:r>
                      <a:r>
                        <a:rPr lang="th-TH" b="1" dirty="0" smtClean="0">
                          <a:latin typeface="Tahoma" pitchFamily="34" charset="0"/>
                          <a:cs typeface="Tahoma" pitchFamily="34" charset="0"/>
                        </a:rPr>
                        <a:t>สภาวะสิ่งแวดล้อม </a:t>
                      </a:r>
                      <a:r>
                        <a:rPr lang="en-US" b="1" dirty="0" smtClean="0">
                          <a:latin typeface="Tahoma" pitchFamily="34" charset="0"/>
                          <a:cs typeface="Tahoma" pitchFamily="34" charset="0"/>
                        </a:rPr>
                        <a:t>&amp; </a:t>
                      </a:r>
                      <a:r>
                        <a:rPr lang="th-TH" b="1" dirty="0" smtClean="0">
                          <a:latin typeface="Tahoma" pitchFamily="34" charset="0"/>
                          <a:cs typeface="Tahoma" pitchFamily="34" charset="0"/>
                        </a:rPr>
                        <a:t>รายงาน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>
                        <a:buFont typeface="Wingdings" pitchFamily="2" charset="2"/>
                        <a:buChar char="§"/>
                      </a:pPr>
                      <a:r>
                        <a:rPr lang="th-TH" sz="1800" b="1" dirty="0" smtClean="0">
                          <a:latin typeface="Tahoma" pitchFamily="34" charset="0"/>
                          <a:cs typeface="Tahoma" pitchFamily="34" charset="0"/>
                        </a:rPr>
                        <a:t>เน้นการ</a:t>
                      </a:r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ahoma" pitchFamily="34" charset="0"/>
                          <a:cs typeface="Tahoma" pitchFamily="34" charset="0"/>
                        </a:rPr>
                        <a:t>เฝ้าระวังด้านอนามัยสิ่งแวดล้อม</a:t>
                      </a:r>
                      <a:r>
                        <a:rPr lang="th-TH" sz="1800" dirty="0" smtClean="0"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800" b="1" dirty="0" smtClean="0">
                          <a:latin typeface="Tahoma" pitchFamily="34" charset="0"/>
                          <a:cs typeface="Tahoma" pitchFamily="34" charset="0"/>
                        </a:rPr>
                        <a:t>ที่</a:t>
                      </a:r>
                      <a:r>
                        <a:rPr lang="th-TH" sz="1800" b="1" dirty="0" smtClean="0">
                          <a:solidFill>
                            <a:srgbClr val="CC0000"/>
                          </a:solidFill>
                          <a:latin typeface="Tahoma" pitchFamily="34" charset="0"/>
                          <a:cs typeface="Tahoma" pitchFamily="34" charset="0"/>
                        </a:rPr>
                        <a:t>คำนึงถึงเรื่องสิ่งแวดล้อมกับสุขภาพ </a:t>
                      </a:r>
                      <a:br>
                        <a:rPr lang="th-TH" sz="1800" b="1" dirty="0" smtClean="0">
                          <a:solidFill>
                            <a:srgbClr val="CC0000"/>
                          </a:solidFill>
                          <a:latin typeface="Tahoma" pitchFamily="34" charset="0"/>
                          <a:cs typeface="Tahoma" pitchFamily="34" charset="0"/>
                        </a:rPr>
                      </a:br>
                      <a:r>
                        <a:rPr lang="th-TH" sz="1800" b="1" dirty="0" smtClean="0">
                          <a:solidFill>
                            <a:srgbClr val="CC0000"/>
                          </a:solidFill>
                          <a:latin typeface="Tahoma" pitchFamily="34" charset="0"/>
                          <a:cs typeface="Tahoma" pitchFamily="34" charset="0"/>
                        </a:rPr>
                        <a:t>(ใช้เครื่องมือ </a:t>
                      </a:r>
                      <a:r>
                        <a:rPr lang="en-US" sz="1800" b="1" dirty="0" smtClean="0">
                          <a:solidFill>
                            <a:srgbClr val="CC0000"/>
                          </a:solidFill>
                          <a:latin typeface="Tahoma" pitchFamily="34" charset="0"/>
                          <a:cs typeface="Tahoma" pitchFamily="34" charset="0"/>
                        </a:rPr>
                        <a:t>HIA /</a:t>
                      </a:r>
                      <a:r>
                        <a:rPr lang="en-US" sz="1800" b="1" baseline="0" dirty="0" smtClean="0">
                          <a:solidFill>
                            <a:srgbClr val="CC0000"/>
                          </a:solidFill>
                          <a:latin typeface="Tahoma" pitchFamily="34" charset="0"/>
                          <a:cs typeface="Tahoma" pitchFamily="34" charset="0"/>
                        </a:rPr>
                        <a:t> Risk Assessment)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b="1" dirty="0" smtClean="0"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b="1" dirty="0" smtClean="0">
                          <a:latin typeface="Tahoma" pitchFamily="34" charset="0"/>
                          <a:cs typeface="Tahoma" pitchFamily="34" charset="0"/>
                        </a:rPr>
                        <a:t>การ</a:t>
                      </a:r>
                      <a:r>
                        <a:rPr lang="th-TH" b="1" dirty="0" smtClean="0">
                          <a:solidFill>
                            <a:srgbClr val="9900FF"/>
                          </a:solidFill>
                          <a:latin typeface="Tahoma" pitchFamily="34" charset="0"/>
                          <a:cs typeface="Tahoma" pitchFamily="34" charset="0"/>
                        </a:rPr>
                        <a:t>เผยแพร่ข้อมูล</a:t>
                      </a:r>
                      <a:r>
                        <a:rPr lang="th-TH" b="1" dirty="0" smtClean="0">
                          <a:latin typeface="Tahoma" pitchFamily="34" charset="0"/>
                          <a:cs typeface="Tahoma" pitchFamily="34" charset="0"/>
                        </a:rPr>
                        <a:t>ข่าวสาร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1800" b="1" dirty="0" smtClean="0"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800" b="1" dirty="0" smtClean="0">
                          <a:latin typeface="Tahoma" pitchFamily="34" charset="0"/>
                          <a:cs typeface="Tahoma" pitchFamily="34" charset="0"/>
                        </a:rPr>
                        <a:t>พัฒนาไปสู่การ</a:t>
                      </a:r>
                      <a:r>
                        <a:rPr lang="th-TH" sz="1800" b="1" dirty="0" smtClean="0">
                          <a:solidFill>
                            <a:srgbClr val="9900FF"/>
                          </a:solidFill>
                          <a:latin typeface="Tahoma" pitchFamily="34" charset="0"/>
                          <a:cs typeface="Tahoma" pitchFamily="34" charset="0"/>
                        </a:rPr>
                        <a:t>สื่อสารความเสี่ยง </a:t>
                      </a:r>
                      <a:r>
                        <a:rPr lang="en-US" sz="1800" b="1" dirty="0" smtClean="0">
                          <a:solidFill>
                            <a:srgbClr val="9900FF"/>
                          </a:solidFill>
                          <a:latin typeface="Tahoma" pitchFamily="34" charset="0"/>
                          <a:cs typeface="Tahoma" pitchFamily="34" charset="0"/>
                        </a:rPr>
                        <a:t>Risk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533400" y="685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561976" y="762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4</a:t>
            </a:r>
            <a:endParaRPr lang="th-TH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1"/>
            <a:ext cx="8153669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4876800" y="2209800"/>
            <a:ext cx="1981200" cy="33528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09600" y="4572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38176" y="533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5</a:t>
            </a:r>
            <a:endParaRPr lang="th-TH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1"/>
            <a:ext cx="8546121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4800600" y="4100512"/>
            <a:ext cx="1981200" cy="4572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09600" y="4572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38176" y="533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5</a:t>
            </a:r>
            <a:endParaRPr lang="th-TH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04801"/>
            <a:ext cx="7772400" cy="18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133600"/>
            <a:ext cx="8381999" cy="435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4800600" y="3352800"/>
            <a:ext cx="1371600" cy="2286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19200" y="1295400"/>
            <a:ext cx="1981200" cy="762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5" idx="5"/>
          </p:cNvCxnSpPr>
          <p:nvPr/>
        </p:nvCxnSpPr>
        <p:spPr>
          <a:xfrm rot="16200000" flipH="1">
            <a:off x="3304334" y="1551734"/>
            <a:ext cx="1483192" cy="2271340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14800" y="5562600"/>
            <a:ext cx="76200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b="1" dirty="0" err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อปท.</a:t>
            </a:r>
            <a:endParaRPr lang="en-US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4572001"/>
            <a:ext cx="76200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ด้าน</a:t>
            </a:r>
            <a:r>
              <a:rPr lang="en-US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EH.</a:t>
            </a:r>
            <a:endParaRPr lang="en-US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>
          <a:xfrm rot="16200000" flipH="1">
            <a:off x="4024700" y="5091500"/>
            <a:ext cx="713600" cy="2286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4648200" y="4953000"/>
            <a:ext cx="762000" cy="6096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066800" y="4572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1095376" y="533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5</a:t>
            </a:r>
            <a:endParaRPr lang="th-TH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49275"/>
            <a:ext cx="8382000" cy="1143000"/>
          </a:xfrm>
          <a:solidFill>
            <a:srgbClr val="2F929F"/>
          </a:solidFill>
        </p:spPr>
        <p:txBody>
          <a:bodyPr>
            <a:normAutofit/>
          </a:bodyPr>
          <a:lstStyle/>
          <a:p>
            <a:r>
              <a:rPr lang="th-TH" sz="2800" dirty="0" smtClean="0">
                <a:latin typeface="Tahoma" pitchFamily="34" charset="0"/>
                <a:cs typeface="Tahoma" pitchFamily="34" charset="0"/>
              </a:rPr>
              <a:t>  บทบาท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Regulator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</a:t>
            </a:r>
            <a:endParaRPr lang="en-US" sz="2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0" y="1874837"/>
            <a:ext cx="3886200" cy="4525963"/>
          </a:xfrm>
          <a:ln>
            <a:solidFill>
              <a:srgbClr val="00B0F0"/>
            </a:solidFill>
          </a:ln>
        </p:spPr>
        <p:txBody>
          <a:bodyPr>
            <a:normAutofit fontScale="92500"/>
          </a:bodyPr>
          <a:lstStyle/>
          <a:p>
            <a:pPr marL="341313" indent="-304800">
              <a:buFont typeface="+mj-lt"/>
              <a:buAutoNum type="arabicPeriod"/>
            </a:pPr>
            <a:r>
              <a:rPr lang="th-TH" dirty="0" smtClean="0">
                <a:solidFill>
                  <a:srgbClr val="2F929F"/>
                </a:solidFill>
                <a:latin typeface="Tahoma" pitchFamily="34" charset="0"/>
                <a:cs typeface="Tahoma" pitchFamily="34" charset="0"/>
              </a:rPr>
              <a:t>การวางแผนกลยุทธ์ และ การปฏิบัติการ</a:t>
            </a:r>
          </a:p>
          <a:p>
            <a:pPr marL="341313" indent="-304800">
              <a:buFont typeface="+mj-lt"/>
              <a:buAutoNum type="arabicPeriod"/>
            </a:pPr>
            <a:r>
              <a:rPr lang="th-TH" dirty="0" smtClean="0">
                <a:solidFill>
                  <a:srgbClr val="2F929F"/>
                </a:solidFill>
                <a:latin typeface="Tahoma" pitchFamily="34" charset="0"/>
                <a:cs typeface="Tahoma" pitchFamily="34" charset="0"/>
              </a:rPr>
              <a:t>การจัดลำดับความสำคัญ</a:t>
            </a:r>
            <a:endParaRPr lang="en-US" dirty="0" smtClean="0">
              <a:solidFill>
                <a:srgbClr val="2F929F"/>
              </a:solidFill>
              <a:latin typeface="Tahoma" pitchFamily="34" charset="0"/>
              <a:cs typeface="Tahoma" pitchFamily="34" charset="0"/>
            </a:endParaRPr>
          </a:p>
          <a:p>
            <a:pPr marL="341313" indent="-304800">
              <a:buFont typeface="+mj-lt"/>
              <a:buAutoNum type="arabicPeriod"/>
            </a:pPr>
            <a:r>
              <a:rPr lang="th-TH" dirty="0" smtClean="0">
                <a:solidFill>
                  <a:srgbClr val="2F929F"/>
                </a:solidFill>
                <a:latin typeface="Tahoma" pitchFamily="34" charset="0"/>
                <a:cs typeface="Tahoma" pitchFamily="34" charset="0"/>
              </a:rPr>
              <a:t>การจัดทำแนวปฏิบัติ</a:t>
            </a:r>
          </a:p>
          <a:p>
            <a:pPr marL="341313" indent="-304800">
              <a:buFont typeface="+mj-lt"/>
              <a:buAutoNum type="arabicPeriod"/>
            </a:pPr>
            <a:r>
              <a:rPr lang="th-TH" dirty="0" smtClean="0">
                <a:solidFill>
                  <a:srgbClr val="2F929F"/>
                </a:solidFill>
                <a:latin typeface="Tahoma" pitchFamily="34" charset="0"/>
                <a:cs typeface="Tahoma" pitchFamily="34" charset="0"/>
              </a:rPr>
              <a:t>การประสานงาน</a:t>
            </a:r>
          </a:p>
          <a:p>
            <a:pPr marL="341313" indent="-304800">
              <a:buFont typeface="+mj-lt"/>
              <a:buAutoNum type="arabicPeriod"/>
            </a:pPr>
            <a:r>
              <a:rPr lang="th-TH" dirty="0" smtClean="0">
                <a:solidFill>
                  <a:srgbClr val="2F929F"/>
                </a:solidFill>
                <a:latin typeface="Tahoma" pitchFamily="34" charset="0"/>
                <a:cs typeface="Tahoma" pitchFamily="34" charset="0"/>
              </a:rPr>
              <a:t>การติดตามกำกับ</a:t>
            </a:r>
          </a:p>
          <a:p>
            <a:pPr marL="341313" indent="-304800">
              <a:buFont typeface="+mj-lt"/>
              <a:buAutoNum type="arabicPeriod"/>
            </a:pPr>
            <a:r>
              <a:rPr lang="th-TH" dirty="0" smtClean="0">
                <a:solidFill>
                  <a:srgbClr val="2F929F"/>
                </a:solidFill>
                <a:latin typeface="Tahoma" pitchFamily="34" charset="0"/>
                <a:cs typeface="Tahoma" pitchFamily="34" charset="0"/>
              </a:rPr>
              <a:t>การวัด ประเมินผล</a:t>
            </a:r>
          </a:p>
          <a:p>
            <a:pPr marL="341313" indent="-304800">
              <a:buFont typeface="+mj-lt"/>
              <a:buAutoNum type="arabicPeriod"/>
            </a:pPr>
            <a:r>
              <a:rPr lang="th-TH" dirty="0" smtClean="0">
                <a:solidFill>
                  <a:srgbClr val="2F929F"/>
                </a:solidFill>
                <a:latin typeface="Tahoma" pitchFamily="34" charset="0"/>
                <a:cs typeface="Tahoma" pitchFamily="34" charset="0"/>
              </a:rPr>
              <a:t>การสนับสนุนวิชาการ</a:t>
            </a:r>
          </a:p>
          <a:p>
            <a:pPr marL="341313" indent="-304800">
              <a:buFont typeface="+mj-lt"/>
              <a:buAutoNum type="arabicPeriod"/>
            </a:pPr>
            <a:r>
              <a:rPr lang="th-TH" dirty="0" smtClean="0">
                <a:solidFill>
                  <a:srgbClr val="2F929F"/>
                </a:solidFill>
                <a:latin typeface="Tahoma" pitchFamily="34" charset="0"/>
                <a:cs typeface="Tahoma" pitchFamily="34" charset="0"/>
              </a:rPr>
              <a:t>การวิจัยพัฒนา</a:t>
            </a:r>
          </a:p>
          <a:p>
            <a:pPr marL="341313" indent="-304800">
              <a:buFont typeface="+mj-lt"/>
              <a:buAutoNum type="arabicPeriod"/>
            </a:pPr>
            <a:r>
              <a:rPr lang="th-TH" dirty="0" smtClean="0">
                <a:solidFill>
                  <a:srgbClr val="2F929F"/>
                </a:solidFill>
                <a:latin typeface="Tahoma" pitchFamily="34" charset="0"/>
                <a:cs typeface="Tahoma" pitchFamily="34" charset="0"/>
              </a:rPr>
              <a:t>การเสริมสร้างนวัตกรรม</a:t>
            </a:r>
          </a:p>
          <a:p>
            <a:pPr marL="550926" indent="-514350">
              <a:buFont typeface="+mj-lt"/>
              <a:buAutoNum type="arabicPeriod"/>
            </a:pPr>
            <a:endParaRPr lang="en-US" dirty="0">
              <a:solidFill>
                <a:srgbClr val="2F929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874837"/>
            <a:ext cx="3810000" cy="4525963"/>
          </a:xfrm>
          <a:ln>
            <a:solidFill>
              <a:srgbClr val="92D050"/>
            </a:solidFill>
          </a:ln>
        </p:spPr>
        <p:txBody>
          <a:bodyPr>
            <a:normAutofit fontScale="92500"/>
          </a:bodyPr>
          <a:lstStyle/>
          <a:p>
            <a:pPr marL="395288" indent="-358775">
              <a:buFont typeface="+mj-lt"/>
              <a:buAutoNum type="arabicPeriod"/>
            </a:pPr>
            <a:r>
              <a:rPr lang="en-US" dirty="0" smtClean="0">
                <a:solidFill>
                  <a:srgbClr val="92D050"/>
                </a:solidFill>
              </a:rPr>
              <a:t>Strategy to operation / planning</a:t>
            </a:r>
          </a:p>
          <a:p>
            <a:pPr marL="395288" indent="-358775">
              <a:buFont typeface="+mj-lt"/>
              <a:buAutoNum type="arabicPeriod"/>
            </a:pPr>
            <a:r>
              <a:rPr lang="en-US" dirty="0" smtClean="0">
                <a:solidFill>
                  <a:srgbClr val="92D050"/>
                </a:solidFill>
              </a:rPr>
              <a:t>Prioritization</a:t>
            </a:r>
          </a:p>
          <a:p>
            <a:pPr marL="395288" indent="-358775">
              <a:buFont typeface="+mj-lt"/>
              <a:buAutoNum type="arabicPeriod"/>
            </a:pPr>
            <a:r>
              <a:rPr lang="en-US" dirty="0" smtClean="0">
                <a:solidFill>
                  <a:srgbClr val="92D050"/>
                </a:solidFill>
              </a:rPr>
              <a:t>Guideline</a:t>
            </a:r>
          </a:p>
          <a:p>
            <a:pPr marL="395288" indent="-358775">
              <a:buFont typeface="+mj-lt"/>
              <a:buAutoNum type="arabicPeriod"/>
            </a:pPr>
            <a:r>
              <a:rPr lang="en-US" dirty="0" smtClean="0">
                <a:solidFill>
                  <a:srgbClr val="92D050"/>
                </a:solidFill>
              </a:rPr>
              <a:t>Co-ordination</a:t>
            </a:r>
          </a:p>
          <a:p>
            <a:pPr marL="395288" indent="-358775">
              <a:buFont typeface="+mj-lt"/>
              <a:buAutoNum type="arabicPeriod"/>
            </a:pPr>
            <a:r>
              <a:rPr lang="en-US" dirty="0" smtClean="0">
                <a:solidFill>
                  <a:srgbClr val="92D050"/>
                </a:solidFill>
              </a:rPr>
              <a:t>Monitoring / Evaluation</a:t>
            </a:r>
          </a:p>
          <a:p>
            <a:pPr marL="395288" indent="-358775">
              <a:buFont typeface="+mj-lt"/>
              <a:buAutoNum type="arabicPeriod"/>
            </a:pPr>
            <a:r>
              <a:rPr lang="en-US" dirty="0" smtClean="0">
                <a:solidFill>
                  <a:srgbClr val="92D050"/>
                </a:solidFill>
              </a:rPr>
              <a:t>Measurement/Assess</a:t>
            </a:r>
          </a:p>
          <a:p>
            <a:pPr marL="395288" indent="-358775">
              <a:buFont typeface="+mj-lt"/>
              <a:buAutoNum type="arabicPeriod"/>
            </a:pPr>
            <a:r>
              <a:rPr lang="en-US" dirty="0" smtClean="0">
                <a:solidFill>
                  <a:srgbClr val="92D050"/>
                </a:solidFill>
              </a:rPr>
              <a:t>Technical support</a:t>
            </a:r>
          </a:p>
          <a:p>
            <a:pPr marL="395288" indent="-358775">
              <a:buFont typeface="+mj-lt"/>
              <a:buAutoNum type="arabicPeriod"/>
            </a:pPr>
            <a:r>
              <a:rPr lang="en-US" dirty="0" smtClean="0">
                <a:solidFill>
                  <a:srgbClr val="92D050"/>
                </a:solidFill>
              </a:rPr>
              <a:t>Research Development</a:t>
            </a:r>
          </a:p>
          <a:p>
            <a:pPr marL="395288" indent="-358775">
              <a:buFont typeface="+mj-lt"/>
              <a:buAutoNum type="arabicPeriod"/>
            </a:pPr>
            <a:r>
              <a:rPr lang="en-US" dirty="0" smtClean="0">
                <a:solidFill>
                  <a:srgbClr val="92D050"/>
                </a:solidFill>
              </a:rPr>
              <a:t>Innovation</a:t>
            </a:r>
          </a:p>
          <a:p>
            <a:pPr marL="395288" indent="-358775">
              <a:buFont typeface="+mj-lt"/>
              <a:buAutoNum type="arabicPeriod"/>
            </a:pPr>
            <a:endParaRPr lang="en-US" dirty="0" smtClean="0">
              <a:solidFill>
                <a:srgbClr val="92D050"/>
              </a:solidFill>
            </a:endParaRPr>
          </a:p>
          <a:p>
            <a:pPr marL="395288" indent="-358775">
              <a:buFont typeface="+mj-lt"/>
              <a:buAutoNum type="arabicPeriod"/>
            </a:pPr>
            <a:endParaRPr lang="en-US" dirty="0" smtClean="0">
              <a:solidFill>
                <a:srgbClr val="92D050"/>
              </a:solidFill>
            </a:endParaRPr>
          </a:p>
          <a:p>
            <a:pPr marL="395288" indent="-358775">
              <a:buFont typeface="+mj-lt"/>
              <a:buAutoNum type="arabicPeriod"/>
            </a:pPr>
            <a:endParaRPr lang="en-US" dirty="0" smtClean="0">
              <a:solidFill>
                <a:srgbClr val="92D050"/>
              </a:solidFill>
            </a:endParaRPr>
          </a:p>
          <a:p>
            <a:pPr marL="395288" indent="-358775">
              <a:buFont typeface="+mj-lt"/>
              <a:buAutoNum type="arabicPeriod"/>
            </a:pPr>
            <a:endParaRPr lang="en-US" dirty="0" smtClean="0">
              <a:solidFill>
                <a:srgbClr val="92D050"/>
              </a:solidFill>
            </a:endParaRPr>
          </a:p>
          <a:p>
            <a:pPr marL="395288" indent="-358775">
              <a:buFont typeface="+mj-lt"/>
              <a:buAutoNum type="arabicPeriod"/>
            </a:pPr>
            <a:endParaRPr lang="en-US" dirty="0" smtClean="0">
              <a:solidFill>
                <a:srgbClr val="92D050"/>
              </a:solidFill>
            </a:endParaRPr>
          </a:p>
          <a:p>
            <a:pPr marL="395288" indent="-358775">
              <a:buFont typeface="+mj-lt"/>
              <a:buAutoNum type="arabicPeriod"/>
            </a:pPr>
            <a:endParaRPr lang="en-US" dirty="0" smtClean="0">
              <a:solidFill>
                <a:srgbClr val="92D050"/>
              </a:solidFill>
            </a:endParaRPr>
          </a:p>
          <a:p>
            <a:pPr marL="395288" indent="-358775">
              <a:buFont typeface="+mj-lt"/>
              <a:buAutoNum type="arabicPeriod"/>
            </a:pP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267200" y="3398837"/>
            <a:ext cx="533400" cy="144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43400" y="651172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Tahoma" pitchFamily="34" charset="0"/>
                <a:cs typeface="Tahoma" pitchFamily="34" charset="0"/>
              </a:rPr>
              <a:t>รองรับ นโยบาย ส่วนกลาง</a:t>
            </a:r>
            <a:endParaRPr lang="en-US" sz="2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1108372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Tahoma" pitchFamily="34" charset="0"/>
                <a:cs typeface="Tahoma" pitchFamily="34" charset="0"/>
              </a:rPr>
              <a:t>กำกับ/สนับสนุน การปฏิบัติการ</a:t>
            </a:r>
            <a:endParaRPr lang="en-US" sz="24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9" name="Elbow Connector 8"/>
          <p:cNvCxnSpPr/>
          <p:nvPr/>
        </p:nvCxnSpPr>
        <p:spPr>
          <a:xfrm rot="10800000" flipV="1">
            <a:off x="4343400" y="960437"/>
            <a:ext cx="1588" cy="457200"/>
          </a:xfrm>
          <a:prstGeom prst="bentConnector3">
            <a:avLst>
              <a:gd name="adj1" fmla="val 14395466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3581400" y="1187449"/>
            <a:ext cx="5334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09600" y="2286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638176" y="304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4</a:t>
            </a:r>
            <a:endParaRPr lang="th-TH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114800" y="4191000"/>
            <a:ext cx="4495800" cy="2057400"/>
          </a:xfrm>
          <a:prstGeom prst="rect">
            <a:avLst/>
          </a:prstGeom>
          <a:noFill/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533400" y="1722437"/>
            <a:ext cx="3048000" cy="4525963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anchor="ctr">
            <a:normAutofit fontScale="70000" lnSpcReduction="20000"/>
          </a:bodyPr>
          <a:lstStyle/>
          <a:p>
            <a:pPr marL="395288" marR="0" lvl="0" indent="-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Strategy to operation / planning</a:t>
            </a:r>
          </a:p>
          <a:p>
            <a:pPr marL="395288" marR="0" lvl="0" indent="-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Prioritization</a:t>
            </a:r>
          </a:p>
          <a:p>
            <a:pPr marL="395288" marR="0" lvl="0" indent="-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Guideline</a:t>
            </a:r>
          </a:p>
          <a:p>
            <a:pPr marL="395288" marR="0" lvl="0" indent="-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Co-ordination</a:t>
            </a:r>
          </a:p>
          <a:p>
            <a:pPr marL="395288" marR="0" lvl="0" indent="-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Monitoring / Evaluation</a:t>
            </a:r>
          </a:p>
          <a:p>
            <a:pPr marL="395288" marR="0" lvl="0" indent="-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Measurement/ Assessment</a:t>
            </a:r>
          </a:p>
          <a:p>
            <a:pPr marL="395288" marR="0" lvl="0" indent="-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Technical support</a:t>
            </a:r>
          </a:p>
          <a:p>
            <a:pPr marL="395288" marR="0" lvl="0" indent="-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Research &amp;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</a:t>
            </a:r>
          </a:p>
          <a:p>
            <a:pPr marL="395288" marR="0" lvl="0" indent="-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Innovation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685800"/>
            <a:ext cx="8610600" cy="59436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9144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</a:rPr>
              <a:t>Regulator on Environmental Health Context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1524000"/>
            <a:ext cx="2971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ahoma" pitchFamily="34" charset="0"/>
                <a:cs typeface="Tahoma" pitchFamily="34" charset="0"/>
              </a:rPr>
              <a:t>การประเมิน/ลำดับความสำคัญสถานการณ์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EH</a:t>
            </a:r>
            <a:r>
              <a:rPr lang="th-TH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(</a:t>
            </a:r>
            <a:r>
              <a:rPr lang="en-US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2,6)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2438400"/>
            <a:ext cx="2514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ahoma" pitchFamily="34" charset="0"/>
                <a:cs typeface="Tahoma" pitchFamily="34" charset="0"/>
              </a:rPr>
              <a:t>กำหนดกลยุทธ์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EH </a:t>
            </a:r>
            <a:r>
              <a:rPr lang="en-US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(1,3)</a:t>
            </a:r>
            <a:endParaRPr lang="en-US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3048000"/>
            <a:ext cx="1295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ahoma" pitchFamily="34" charset="0"/>
                <a:cs typeface="Tahoma" pitchFamily="34" charset="0"/>
              </a:rPr>
              <a:t>พัฒนาบุคลากร</a:t>
            </a:r>
            <a:r>
              <a:rPr lang="th-TH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7)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3048000"/>
            <a:ext cx="1447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ahoma" pitchFamily="34" charset="0"/>
                <a:cs typeface="Tahoma" pitchFamily="34" charset="0"/>
              </a:rPr>
              <a:t>พัฒนา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เทค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h-TH" dirty="0" smtClean="0">
                <a:latin typeface="Tahoma" pitchFamily="34" charset="0"/>
                <a:cs typeface="Tahoma" pitchFamily="34" charset="0"/>
              </a:rPr>
            </a:br>
            <a:r>
              <a:rPr lang="th-TH" dirty="0" err="1" smtClean="0">
                <a:latin typeface="Tahoma" pitchFamily="34" charset="0"/>
                <a:cs typeface="Tahoma" pitchFamily="34" charset="0"/>
              </a:rPr>
              <a:t>โนโล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ยี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(8,9)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9000" y="3048000"/>
            <a:ext cx="1371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ahoma" pitchFamily="34" charset="0"/>
                <a:cs typeface="Tahoma" pitchFamily="34" charset="0"/>
              </a:rPr>
              <a:t>ติดตามกำกับ</a:t>
            </a:r>
            <a:r>
              <a:rPr lang="th-TH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(</a:t>
            </a:r>
            <a:r>
              <a:rPr lang="en-US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4,5)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5400" y="4038600"/>
            <a:ext cx="25146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Provider (</a:t>
            </a:r>
            <a:r>
              <a:rPr lang="th-TH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อปท.</a:t>
            </a:r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)</a:t>
            </a:r>
            <a:endParaRPr lang="en-US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67200" y="5265003"/>
            <a:ext cx="914400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Tahoma" pitchFamily="34" charset="0"/>
                <a:cs typeface="Tahoma" pitchFamily="34" charset="0"/>
              </a:rPr>
              <a:t>ควบคุมกิจการ</a:t>
            </a:r>
            <a:br>
              <a:rPr lang="th-TH" sz="1600" dirty="0" smtClean="0">
                <a:latin typeface="Tahoma" pitchFamily="34" charset="0"/>
                <a:cs typeface="Tahoma" pitchFamily="34" charset="0"/>
              </a:rPr>
            </a:br>
            <a:r>
              <a:rPr lang="th-TH" sz="1600" dirty="0" smtClean="0">
                <a:latin typeface="Tahoma" pitchFamily="34" charset="0"/>
                <a:cs typeface="Tahoma" pitchFamily="34" charset="0"/>
              </a:rPr>
              <a:t>ในชุมชน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3000" y="4572000"/>
            <a:ext cx="2743200" cy="3385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Tahoma" pitchFamily="34" charset="0"/>
                <a:cs typeface="Tahoma" pitchFamily="34" charset="0"/>
              </a:rPr>
              <a:t>ใช้ </a:t>
            </a:r>
            <a:r>
              <a:rPr lang="th-TH" sz="1600" dirty="0" err="1" smtClean="0">
                <a:latin typeface="Tahoma" pitchFamily="34" charset="0"/>
                <a:cs typeface="Tahoma" pitchFamily="34" charset="0"/>
              </a:rPr>
              <a:t>พรบ.สธ.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&amp; 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ออกข้อบัญญัติ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7800" y="5265003"/>
            <a:ext cx="1066800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Tahoma" pitchFamily="34" charset="0"/>
                <a:cs typeface="Tahoma" pitchFamily="34" charset="0"/>
              </a:rPr>
              <a:t>จัดบริการสุขาภิบาล ชุมชน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00800" y="5265003"/>
            <a:ext cx="914400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Tahoma" pitchFamily="34" charset="0"/>
                <a:cs typeface="Tahoma" pitchFamily="34" charset="0"/>
              </a:rPr>
              <a:t>จัดการปัญหามลภาวะ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4267200" y="2438400"/>
            <a:ext cx="838200" cy="381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H="1">
            <a:off x="7429501" y="2476500"/>
            <a:ext cx="838199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H="1">
            <a:off x="4800600" y="3733800"/>
            <a:ext cx="304800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2"/>
            <a:endCxn id="13" idx="0"/>
          </p:cNvCxnSpPr>
          <p:nvPr/>
        </p:nvCxnSpPr>
        <p:spPr>
          <a:xfrm rot="5400000">
            <a:off x="6190566" y="3866465"/>
            <a:ext cx="344269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7620000" y="3733800"/>
            <a:ext cx="304800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4598480" y="5155120"/>
            <a:ext cx="253427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8" idx="2"/>
            <a:endCxn id="9" idx="0"/>
          </p:cNvCxnSpPr>
          <p:nvPr/>
        </p:nvCxnSpPr>
        <p:spPr>
          <a:xfrm rot="5400000">
            <a:off x="6152466" y="2304365"/>
            <a:ext cx="268069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0800000" flipV="1">
            <a:off x="5181600" y="2819400"/>
            <a:ext cx="230188" cy="2286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6200000" flipH="1">
            <a:off x="7087394" y="2820194"/>
            <a:ext cx="228600" cy="2270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>
            <a:off x="6211095" y="2932906"/>
            <a:ext cx="228600" cy="158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391400" y="5265003"/>
            <a:ext cx="1066800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Tahoma" pitchFamily="34" charset="0"/>
                <a:cs typeface="Tahoma" pitchFamily="34" charset="0"/>
              </a:rPr>
              <a:t>การป้องกันโรคติดต่อ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rot="5400000">
            <a:off x="6209505" y="4533105"/>
            <a:ext cx="228600" cy="158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724400" y="5029200"/>
            <a:ext cx="3124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5400000">
            <a:off x="5587492" y="5155120"/>
            <a:ext cx="253427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5400000">
            <a:off x="6730492" y="5155120"/>
            <a:ext cx="253427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5400000">
            <a:off x="7721092" y="5155120"/>
            <a:ext cx="253427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16" idx="2"/>
          </p:cNvCxnSpPr>
          <p:nvPr/>
        </p:nvCxnSpPr>
        <p:spPr>
          <a:xfrm rot="5400000">
            <a:off x="6265277" y="4969877"/>
            <a:ext cx="11864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09600" y="304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TextBox 33"/>
          <p:cNvSpPr txBox="1"/>
          <p:nvPr/>
        </p:nvSpPr>
        <p:spPr>
          <a:xfrm>
            <a:off x="638176" y="381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4</a:t>
            </a:r>
            <a:endParaRPr lang="th-TH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3075"/>
            <a:ext cx="7239000" cy="746125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สิทธิ ในมิติทางด้านกฎหมาย</a:t>
            </a:r>
            <a:endParaRPr lang="en-US" sz="3200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th-TH" sz="2800" dirty="0" smtClean="0">
                <a:solidFill>
                  <a:srgbClr val="FFCCFF"/>
                </a:solidFill>
                <a:latin typeface="Tahoma" pitchFamily="34" charset="0"/>
                <a:cs typeface="Tahoma" pitchFamily="34" charset="0"/>
              </a:rPr>
              <a:t>อ.ประสิทธิ์ฯ </a:t>
            </a:r>
          </a:p>
          <a:p>
            <a:pPr>
              <a:buFont typeface="Arial" pitchFamily="34" charset="0"/>
              <a:buNone/>
            </a:pPr>
            <a:r>
              <a:rPr lang="th-TH" sz="2800" dirty="0" smtClean="0">
                <a:solidFill>
                  <a:srgbClr val="FFCCFF"/>
                </a:solidFill>
                <a:latin typeface="Tahoma" pitchFamily="34" charset="0"/>
                <a:cs typeface="Tahoma" pitchFamily="34" charset="0"/>
              </a:rPr>
              <a:t>  “ในระบอบประชาธิปไตยแบบทุนนิยม” จำเป็นต้องใช้มาตรการกฎหมาย สร้างกลไกเพื่อการคุ้มครองปกป้องคนจนไม่ให้คนร่ำรวยใช้อำนาจทางเศรษฐกิจเอาเปรียบ/กดขี่คนอื่นอย่างไม่เป็นธรรม </a:t>
            </a:r>
            <a:endParaRPr lang="en-US" sz="2800" dirty="0" smtClean="0">
              <a:solidFill>
                <a:srgbClr val="FFCC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 rot="5400000">
            <a:off x="4229100" y="3357563"/>
            <a:ext cx="495300" cy="14859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4348" y="4386263"/>
            <a:ext cx="7439052" cy="2246769"/>
          </a:xfrm>
          <a:prstGeom prst="rect">
            <a:avLst/>
          </a:prstGeom>
          <a:noFill/>
          <a:ln>
            <a:solidFill>
              <a:srgbClr val="CCFFFF"/>
            </a:solidFill>
            <a:prstDash val="dash"/>
          </a:ln>
        </p:spPr>
        <p:txBody>
          <a:bodyPr wrap="square">
            <a:spAutoFit/>
          </a:bodyPr>
          <a:lstStyle/>
          <a:p>
            <a:pPr marL="269875" indent="-2698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800" dirty="0" smtClean="0">
                <a:solidFill>
                  <a:srgbClr val="99FFCC"/>
                </a:solidFill>
                <a:latin typeface="Tahoma" pitchFamily="34" charset="0"/>
                <a:cs typeface="Tahoma" pitchFamily="34" charset="0"/>
              </a:rPr>
              <a:t>จึง</a:t>
            </a:r>
            <a:r>
              <a:rPr lang="th-TH" sz="2800" dirty="0">
                <a:solidFill>
                  <a:srgbClr val="99FFCC"/>
                </a:solidFill>
                <a:latin typeface="Tahoma" pitchFamily="34" charset="0"/>
                <a:cs typeface="Tahoma" pitchFamily="34" charset="0"/>
              </a:rPr>
              <a:t>ต้องใช้มาตรการกฎหมาย เพื่อแทรกแซง/แก้ไขจุดอ่อนของระบบทุนนิยม</a:t>
            </a:r>
          </a:p>
          <a:p>
            <a:pPr marL="269875" indent="-2698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800" dirty="0" smtClean="0">
                <a:solidFill>
                  <a:srgbClr val="99FFCC"/>
                </a:solidFill>
                <a:latin typeface="Tahoma" pitchFamily="34" charset="0"/>
                <a:cs typeface="Tahoma" pitchFamily="34" charset="0"/>
              </a:rPr>
              <a:t>เรียกว่า </a:t>
            </a:r>
            <a:r>
              <a:rPr lang="th-TH" sz="2800" dirty="0">
                <a:solidFill>
                  <a:srgbClr val="99FFCC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en-US" sz="2800" dirty="0">
                <a:solidFill>
                  <a:srgbClr val="99FFCC"/>
                </a:solidFill>
                <a:latin typeface="Tahoma" pitchFamily="34" charset="0"/>
                <a:cs typeface="Tahoma" pitchFamily="34" charset="0"/>
              </a:rPr>
              <a:t>State Intervention by Legal Mechanism” </a:t>
            </a:r>
            <a:r>
              <a:rPr lang="th-TH" sz="2800" dirty="0">
                <a:solidFill>
                  <a:srgbClr val="99FFCC"/>
                </a:solidFill>
                <a:latin typeface="Tahoma" pitchFamily="34" charset="0"/>
                <a:cs typeface="Tahoma" pitchFamily="34" charset="0"/>
              </a:rPr>
              <a:t>เพื่อควบคุม กำกับ ให้สังคมเป็นไปด้วยความสงบสุข เป็นธรรม และ มี</a:t>
            </a:r>
            <a:r>
              <a:rPr lang="th-TH" sz="2800" u="sng" dirty="0">
                <a:solidFill>
                  <a:srgbClr val="99FFCC"/>
                </a:solidFill>
                <a:latin typeface="Tahoma" pitchFamily="34" charset="0"/>
                <a:cs typeface="Tahoma" pitchFamily="34" charset="0"/>
              </a:rPr>
              <a:t>ความสมดุล</a:t>
            </a:r>
            <a:endParaRPr lang="en-US" sz="2800" u="sng" dirty="0">
              <a:solidFill>
                <a:srgbClr val="99FF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09600" y="5334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638176" y="609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6</a:t>
            </a:r>
            <a:endParaRPr lang="th-TH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43938" cy="964406"/>
          </a:xfrm>
          <a:noFill/>
        </p:spPr>
        <p:txBody>
          <a:bodyPr>
            <a:noAutofit/>
          </a:bodyPr>
          <a:lstStyle/>
          <a:p>
            <a:pPr algn="ctr" eaLnBrk="1">
              <a:lnSpc>
                <a:spcPts val="3500"/>
              </a:lnSpc>
            </a:pPr>
            <a:r>
              <a:rPr lang="en-US" sz="3200" b="1" dirty="0" err="1" smtClean="0">
                <a:solidFill>
                  <a:srgbClr val="EC5EE2"/>
                </a:solidFill>
                <a:latin typeface="Tahoma" pitchFamily="34" charset="0"/>
                <a:cs typeface="Tahoma" pitchFamily="34" charset="0"/>
              </a:rPr>
              <a:t>ความ</a:t>
            </a:r>
            <a:r>
              <a:rPr lang="th-TH" sz="3200" b="1" dirty="0" smtClean="0">
                <a:solidFill>
                  <a:srgbClr val="EC5EE2"/>
                </a:solidFill>
                <a:latin typeface="Tahoma" pitchFamily="34" charset="0"/>
                <a:cs typeface="Tahoma" pitchFamily="34" charset="0"/>
              </a:rPr>
              <a:t>สมดุลระหว่าง</a:t>
            </a:r>
            <a:br>
              <a:rPr lang="th-TH" sz="3200" b="1" dirty="0" smtClean="0">
                <a:solidFill>
                  <a:srgbClr val="EC5EE2"/>
                </a:solidFill>
                <a:latin typeface="Tahoma" pitchFamily="34" charset="0"/>
                <a:cs typeface="Tahoma" pitchFamily="34" charset="0"/>
              </a:rPr>
            </a:br>
            <a:r>
              <a:rPr lang="th-TH" sz="3200" b="1" dirty="0" smtClean="0">
                <a:solidFill>
                  <a:srgbClr val="EC5EE2"/>
                </a:solidFill>
                <a:latin typeface="Tahoma" pitchFamily="34" charset="0"/>
                <a:cs typeface="Tahoma" pitchFamily="34" charset="0"/>
              </a:rPr>
              <a:t>ภาครัฐ </a:t>
            </a:r>
            <a:r>
              <a:rPr lang="en-US" sz="3200" b="1" dirty="0" smtClean="0">
                <a:solidFill>
                  <a:srgbClr val="EC5EE2"/>
                </a:solidFill>
                <a:latin typeface="Tahoma" pitchFamily="34" charset="0"/>
                <a:cs typeface="Tahoma" pitchFamily="34" charset="0"/>
              </a:rPr>
              <a:t>&amp; </a:t>
            </a:r>
            <a:r>
              <a:rPr lang="th-TH" sz="3200" b="1" dirty="0" smtClean="0">
                <a:solidFill>
                  <a:srgbClr val="EC5EE2"/>
                </a:solidFill>
                <a:latin typeface="Tahoma" pitchFamily="34" charset="0"/>
                <a:cs typeface="Tahoma" pitchFamily="34" charset="0"/>
              </a:rPr>
              <a:t>ภาคเอกชน</a:t>
            </a:r>
            <a:r>
              <a:rPr lang="en-US" sz="3200" b="1" dirty="0" smtClean="0">
                <a:solidFill>
                  <a:srgbClr val="EC5EE2"/>
                </a:solidFill>
                <a:latin typeface="Tahoma" pitchFamily="34" charset="0"/>
                <a:cs typeface="Tahoma" pitchFamily="34" charset="0"/>
              </a:rPr>
              <a:t> &amp;</a:t>
            </a:r>
            <a:r>
              <a:rPr lang="th-TH" sz="3200" b="1" dirty="0" smtClean="0">
                <a:solidFill>
                  <a:srgbClr val="EC5EE2"/>
                </a:solidFill>
                <a:latin typeface="Tahoma" pitchFamily="34" charset="0"/>
                <a:cs typeface="Tahoma" pitchFamily="34" charset="0"/>
              </a:rPr>
              <a:t> ประชาชน </a:t>
            </a:r>
            <a:endParaRPr lang="en-US" sz="3200" b="1" dirty="0" smtClean="0">
              <a:solidFill>
                <a:srgbClr val="EC5EE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2771" name="AutoShape 2"/>
          <p:cNvSpPr>
            <a:spLocks/>
          </p:cNvSpPr>
          <p:nvPr/>
        </p:nvSpPr>
        <p:spPr bwMode="auto">
          <a:xfrm>
            <a:off x="3886200" y="1524000"/>
            <a:ext cx="1603921" cy="1216894"/>
          </a:xfrm>
          <a:custGeom>
            <a:avLst/>
            <a:gdLst>
              <a:gd name="T0" fmla="*/ 0 w 19679"/>
              <a:gd name="T1" fmla="*/ 0 h 19679"/>
              <a:gd name="T2" fmla="*/ 19679 w 19679"/>
              <a:gd name="T3" fmla="*/ 19679 h 19679"/>
            </a:gdLst>
            <a:ahLst/>
            <a:cxnLst/>
            <a:rect l="T0" t="T1" r="T2" b="T3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980707"/>
          </a:solidFill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th-TH" sz="20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ภาครัฐ</a:t>
            </a:r>
            <a:endParaRPr lang="en-US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772" name="AutoShape 3"/>
          <p:cNvSpPr>
            <a:spLocks/>
          </p:cNvSpPr>
          <p:nvPr/>
        </p:nvSpPr>
        <p:spPr bwMode="auto">
          <a:xfrm>
            <a:off x="3817739" y="3200400"/>
            <a:ext cx="1668661" cy="1533674"/>
          </a:xfrm>
          <a:custGeom>
            <a:avLst/>
            <a:gdLst>
              <a:gd name="T0" fmla="*/ 0 w 19679"/>
              <a:gd name="T1" fmla="*/ 0 h 19679"/>
              <a:gd name="T2" fmla="*/ 19679 w 19679"/>
              <a:gd name="T3" fmla="*/ 19679 h 19679"/>
            </a:gdLst>
            <a:ahLst/>
            <a:cxnLst/>
            <a:rect l="T0" t="T1" r="T2" b="T3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b="1" dirty="0" err="1">
                <a:solidFill>
                  <a:srgbClr val="191D26"/>
                </a:solidFill>
                <a:latin typeface="Tahoma" pitchFamily="34" charset="0"/>
                <a:cs typeface="Tahoma" pitchFamily="34" charset="0"/>
              </a:rPr>
              <a:t>ระบบอนามัยสิ่งแวดล้อม</a:t>
            </a:r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773" name="AutoShape 4"/>
          <p:cNvSpPr>
            <a:spLocks/>
          </p:cNvSpPr>
          <p:nvPr/>
        </p:nvSpPr>
        <p:spPr bwMode="auto">
          <a:xfrm>
            <a:off x="1752600" y="4267200"/>
            <a:ext cx="1676548" cy="1306711"/>
          </a:xfrm>
          <a:custGeom>
            <a:avLst/>
            <a:gdLst>
              <a:gd name="T0" fmla="*/ 0 w 19679"/>
              <a:gd name="T1" fmla="*/ 0 h 19679"/>
              <a:gd name="T2" fmla="*/ 19679 w 19679"/>
              <a:gd name="T3" fmla="*/ 19679 h 19679"/>
            </a:gdLst>
            <a:ahLst/>
            <a:cxnLst/>
            <a:rect l="T0" t="T1" r="T2" b="T3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CC4C0E"/>
          </a:solidFill>
          <a:ln w="12700">
            <a:noFill/>
            <a:miter lim="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th-TH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ภาคเอกชน</a:t>
            </a:r>
            <a:br>
              <a:rPr lang="th-TH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ธุรกิจ/กิจการ</a:t>
            </a:r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774" name="AutoShape 5"/>
          <p:cNvSpPr>
            <a:spLocks/>
          </p:cNvSpPr>
          <p:nvPr/>
        </p:nvSpPr>
        <p:spPr bwMode="auto">
          <a:xfrm>
            <a:off x="5867400" y="4343400"/>
            <a:ext cx="1676400" cy="1295400"/>
          </a:xfrm>
          <a:custGeom>
            <a:avLst/>
            <a:gdLst>
              <a:gd name="T0" fmla="*/ 0 w 19679"/>
              <a:gd name="T1" fmla="*/ 0 h 19679"/>
              <a:gd name="T2" fmla="*/ 19679 w 19679"/>
              <a:gd name="T3" fmla="*/ 19679 h 19679"/>
            </a:gdLst>
            <a:ahLst/>
            <a:cxnLst/>
            <a:rect l="T0" t="T1" r="T2" b="T3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4E7A82"/>
          </a:solidFill>
          <a:ln w="12700">
            <a:noFill/>
            <a:miter lim="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th-TH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ภาค</a:t>
            </a:r>
            <a:br>
              <a:rPr lang="th-TH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ประชาชน</a:t>
            </a:r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778" name="Rectangle 9"/>
          <p:cNvSpPr>
            <a:spLocks/>
          </p:cNvSpPr>
          <p:nvPr/>
        </p:nvSpPr>
        <p:spPr bwMode="auto">
          <a:xfrm>
            <a:off x="3297329" y="5393671"/>
            <a:ext cx="2646271" cy="626129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35717" tIns="35717" rIns="35717" bIns="35717" anchor="ctr">
            <a:spAutoFit/>
          </a:bodyPr>
          <a:lstStyle/>
          <a:p>
            <a:pPr algn="ctr"/>
            <a:r>
              <a:rPr lang="th-TH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การเติบโตทางเศรษฐกิจ </a:t>
            </a:r>
            <a:r>
              <a:rPr lang="en-US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VS</a:t>
            </a:r>
            <a:r>
              <a:rPr lang="en-US" b="1" dirty="0" smtClean="0">
                <a:solidFill>
                  <a:srgbClr val="A3691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ผลกระทบต่อสุขภาพ</a:t>
            </a:r>
            <a:endParaRPr lang="en-US" sz="1200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4838700" y="3009900"/>
            <a:ext cx="1752600" cy="106680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2667000" y="2743200"/>
            <a:ext cx="1676400" cy="137160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4390033" y="3009106"/>
            <a:ext cx="533400" cy="1588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429000" y="5105400"/>
            <a:ext cx="2362200" cy="1588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3276600" y="4267200"/>
            <a:ext cx="609600" cy="30480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334000" y="4343400"/>
            <a:ext cx="533400" cy="30480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9"/>
          <p:cNvSpPr>
            <a:spLocks/>
          </p:cNvSpPr>
          <p:nvPr/>
        </p:nvSpPr>
        <p:spPr bwMode="auto">
          <a:xfrm>
            <a:off x="5715000" y="3124200"/>
            <a:ext cx="2362200" cy="626129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35717" tIns="35717" rIns="35717" bIns="35717" anchor="ctr">
            <a:spAutoFit/>
          </a:bodyPr>
          <a:lstStyle/>
          <a:p>
            <a:pPr algn="ctr"/>
            <a:r>
              <a:rPr lang="th-TH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การเข้มงวด/ละเลย</a:t>
            </a:r>
            <a:r>
              <a:rPr lang="th-TH" b="1" dirty="0" smtClean="0">
                <a:solidFill>
                  <a:srgbClr val="A3691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th-TH" b="1" dirty="0" smtClean="0">
                <a:solidFill>
                  <a:srgbClr val="A36911"/>
                </a:solidFill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solidFill>
                  <a:srgbClr val="A3691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VS</a:t>
            </a:r>
            <a:r>
              <a:rPr lang="en-US" b="1" dirty="0" smtClean="0">
                <a:solidFill>
                  <a:srgbClr val="A3691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การเรียกร้องสิทธิ</a:t>
            </a:r>
            <a:endParaRPr lang="en-US" sz="1200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Rectangle 9"/>
          <p:cNvSpPr>
            <a:spLocks/>
          </p:cNvSpPr>
          <p:nvPr/>
        </p:nvSpPr>
        <p:spPr bwMode="auto">
          <a:xfrm>
            <a:off x="706529" y="2819400"/>
            <a:ext cx="2646271" cy="90312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35717" tIns="35717" rIns="35717" bIns="35717" anchor="ctr">
            <a:spAutoFit/>
          </a:bodyPr>
          <a:lstStyle/>
          <a:p>
            <a:pPr algn="ctr"/>
            <a:r>
              <a:rPr lang="th-TH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การควบคุม/ออกกฎ</a:t>
            </a:r>
            <a:r>
              <a:rPr lang="th-TH" b="1" dirty="0" smtClean="0">
                <a:solidFill>
                  <a:srgbClr val="A3691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th-TH" b="1" dirty="0" smtClean="0">
                <a:solidFill>
                  <a:srgbClr val="A36911"/>
                </a:solidFill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VS </a:t>
            </a:r>
            <a:r>
              <a:rPr lang="th-TH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ความเป็นอิสระ/เสรี</a:t>
            </a:r>
            <a:br>
              <a:rPr lang="th-TH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ในการประกอบกิจการ</a:t>
            </a:r>
            <a:endParaRPr lang="en-US" sz="1200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9600" y="5334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TextBox 18"/>
          <p:cNvSpPr txBox="1"/>
          <p:nvPr/>
        </p:nvSpPr>
        <p:spPr>
          <a:xfrm>
            <a:off x="638176" y="609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6</a:t>
            </a:r>
            <a:endParaRPr lang="th-TH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467600" cy="868362"/>
          </a:xfrm>
        </p:spPr>
        <p:txBody>
          <a:bodyPr/>
          <a:lstStyle/>
          <a:p>
            <a:pPr algn="ctr"/>
            <a:r>
              <a:rPr lang="th-TH" b="1" dirty="0" smtClean="0"/>
              <a:t>สถานการณ์ช่วงปฏิรูป (ปี ๒๕๔๕)</a:t>
            </a:r>
            <a:endParaRPr lang="th-TH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2286000"/>
            <a:ext cx="1981200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กระทรวงทรัพยากร</a:t>
            </a:r>
            <a:br>
              <a:rPr lang="th-TH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ธรรมชาติและสิ่งแวดล้อม</a:t>
            </a:r>
            <a:endParaRPr lang="th-TH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219200"/>
            <a:ext cx="21336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กรมอนามัย</a:t>
            </a:r>
          </a:p>
          <a:p>
            <a:pPr algn="ctr"/>
            <a:r>
              <a:rPr lang="th-TH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(เดิม)</a:t>
            </a:r>
            <a:endParaRPr lang="th-TH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2438400"/>
            <a:ext cx="13716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solidFill>
                  <a:srgbClr val="4F217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กองอนามัยสิ่งแวดล้อม</a:t>
            </a:r>
            <a:endParaRPr lang="th-TH" dirty="0">
              <a:solidFill>
                <a:srgbClr val="4F217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5105400"/>
            <a:ext cx="1371600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กองสุขาภิบาล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4078069"/>
            <a:ext cx="1371600" cy="92333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กองสุขาภิบาลอาหาร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3276600"/>
            <a:ext cx="13716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solidFill>
                  <a:srgbClr val="4F217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กองประปาชนบท</a:t>
            </a:r>
            <a:endParaRPr lang="th-TH" dirty="0">
              <a:solidFill>
                <a:srgbClr val="4F217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5943600"/>
            <a:ext cx="13716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solidFill>
                  <a:srgbClr val="4F217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กองอาชีว-</a:t>
            </a:r>
            <a:br>
              <a:rPr lang="th-TH" dirty="0" smtClean="0">
                <a:solidFill>
                  <a:srgbClr val="4F217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dirty="0" smtClean="0">
                <a:solidFill>
                  <a:srgbClr val="4F217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อนามัย</a:t>
            </a:r>
            <a:endParaRPr lang="th-TH" dirty="0">
              <a:solidFill>
                <a:srgbClr val="4F217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-1143000" y="4114006"/>
            <a:ext cx="4267200" cy="1588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90600" y="6248400"/>
            <a:ext cx="304800" cy="1588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90600" y="3581400"/>
            <a:ext cx="304800" cy="1588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90600" y="2741612"/>
            <a:ext cx="304800" cy="1588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90600" y="4570412"/>
            <a:ext cx="304800" cy="1588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90600" y="5410200"/>
            <a:ext cx="304800" cy="1588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ight Arrow 24"/>
          <p:cNvSpPr/>
          <p:nvPr/>
        </p:nvSpPr>
        <p:spPr>
          <a:xfrm>
            <a:off x="2895600" y="2590800"/>
            <a:ext cx="1066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Right Arrow 25"/>
          <p:cNvSpPr/>
          <p:nvPr/>
        </p:nvSpPr>
        <p:spPr>
          <a:xfrm>
            <a:off x="2895600" y="3276600"/>
            <a:ext cx="1066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TextBox 26"/>
          <p:cNvSpPr txBox="1"/>
          <p:nvPr/>
        </p:nvSpPr>
        <p:spPr>
          <a:xfrm>
            <a:off x="4038600" y="6015335"/>
            <a:ext cx="2133600" cy="46166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กรมควบคุมโรค</a:t>
            </a:r>
            <a:endParaRPr lang="th-TH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2819400" y="6096000"/>
            <a:ext cx="1066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TextBox 28"/>
          <p:cNvSpPr txBox="1"/>
          <p:nvPr/>
        </p:nvSpPr>
        <p:spPr>
          <a:xfrm>
            <a:off x="6629400" y="1219200"/>
            <a:ext cx="21336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กรมอนามัย(ใหม่)</a:t>
            </a:r>
            <a:endParaRPr lang="th-TH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1" name="Straight Arrow Connector 30"/>
          <p:cNvCxnSpPr>
            <a:stCxn id="6" idx="3"/>
            <a:endCxn id="29" idx="1"/>
          </p:cNvCxnSpPr>
          <p:nvPr/>
        </p:nvCxnSpPr>
        <p:spPr>
          <a:xfrm>
            <a:off x="2895600" y="1634699"/>
            <a:ext cx="3733800" cy="1588"/>
          </a:xfrm>
          <a:prstGeom prst="straightConnector1">
            <a:avLst/>
          </a:prstGeom>
          <a:ln w="28575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162800" y="2514600"/>
            <a:ext cx="1371600" cy="646331"/>
          </a:xfrm>
          <a:prstGeom prst="rect">
            <a:avLst/>
          </a:prstGeom>
          <a:noFill/>
          <a:ln w="28575">
            <a:solidFill>
              <a:srgbClr val="9FE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สำนักอนามัยสิ่งแวดล้อม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62800" y="5181600"/>
            <a:ext cx="1371600" cy="646331"/>
          </a:xfrm>
          <a:prstGeom prst="rect">
            <a:avLst/>
          </a:prstGeom>
          <a:noFill/>
          <a:ln w="28575">
            <a:solidFill>
              <a:srgbClr val="9FE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ศูนย์ห้อง ปฏิบัติการ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62800" y="4154269"/>
            <a:ext cx="1371600" cy="923330"/>
          </a:xfrm>
          <a:prstGeom prst="rect">
            <a:avLst/>
          </a:prstGeom>
          <a:noFill/>
          <a:ln w="28575">
            <a:solidFill>
              <a:srgbClr val="9FE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สำนักสุขาภิบาลอาหาร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62800" y="3352800"/>
            <a:ext cx="1828800" cy="646331"/>
          </a:xfrm>
          <a:prstGeom prst="rect">
            <a:avLst/>
          </a:prstGeom>
          <a:noFill/>
          <a:ln w="28575">
            <a:solidFill>
              <a:srgbClr val="9FE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กองประเมินผลกระทบต่อสุขภาพ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62800" y="6019800"/>
            <a:ext cx="1371600" cy="646331"/>
          </a:xfrm>
          <a:prstGeom prst="rect">
            <a:avLst/>
          </a:prstGeom>
          <a:noFill/>
          <a:ln w="28575">
            <a:solidFill>
              <a:srgbClr val="9FE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ศูนย์บริหารกม.สธ.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4724400" y="4190206"/>
            <a:ext cx="4267200" cy="1588"/>
          </a:xfrm>
          <a:prstGeom prst="line">
            <a:avLst/>
          </a:prstGeom>
          <a:ln w="28575">
            <a:solidFill>
              <a:srgbClr val="9FE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858000" y="6324600"/>
            <a:ext cx="304800" cy="1588"/>
          </a:xfrm>
          <a:prstGeom prst="line">
            <a:avLst/>
          </a:prstGeom>
          <a:ln w="28575">
            <a:solidFill>
              <a:srgbClr val="9FE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858000" y="3657600"/>
            <a:ext cx="304800" cy="1588"/>
          </a:xfrm>
          <a:prstGeom prst="line">
            <a:avLst/>
          </a:prstGeom>
          <a:ln w="28575">
            <a:solidFill>
              <a:srgbClr val="9FE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858000" y="2817812"/>
            <a:ext cx="304800" cy="1588"/>
          </a:xfrm>
          <a:prstGeom prst="line">
            <a:avLst/>
          </a:prstGeom>
          <a:ln w="28575">
            <a:solidFill>
              <a:srgbClr val="9FE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858000" y="4646612"/>
            <a:ext cx="304800" cy="1588"/>
          </a:xfrm>
          <a:prstGeom prst="line">
            <a:avLst/>
          </a:prstGeom>
          <a:ln w="28575">
            <a:solidFill>
              <a:srgbClr val="9FE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858000" y="5486400"/>
            <a:ext cx="304800" cy="1588"/>
          </a:xfrm>
          <a:prstGeom prst="line">
            <a:avLst/>
          </a:prstGeom>
          <a:ln w="28575">
            <a:solidFill>
              <a:srgbClr val="9FE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685800" y="304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4" name="TextBox 43"/>
          <p:cNvSpPr txBox="1"/>
          <p:nvPr/>
        </p:nvSpPr>
        <p:spPr>
          <a:xfrm>
            <a:off x="714376" y="381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1</a:t>
            </a:r>
            <a:endParaRPr lang="th-TH" sz="2800" b="1" dirty="0">
              <a:solidFill>
                <a:srgbClr val="FFFF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67000" y="2359580"/>
            <a:ext cx="1371600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บางส่วน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7" name="Shape 46"/>
          <p:cNvCxnSpPr>
            <a:stCxn id="7" idx="0"/>
            <a:endCxn id="32" idx="0"/>
          </p:cNvCxnSpPr>
          <p:nvPr/>
        </p:nvCxnSpPr>
        <p:spPr>
          <a:xfrm rot="16200000" flipH="1">
            <a:off x="4876800" y="-457200"/>
            <a:ext cx="76200" cy="5867400"/>
          </a:xfrm>
          <a:prstGeom prst="curvedConnector3">
            <a:avLst>
              <a:gd name="adj1" fmla="val -5625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hape 46"/>
          <p:cNvCxnSpPr>
            <a:stCxn id="8" idx="3"/>
            <a:endCxn id="32" idx="1"/>
          </p:cNvCxnSpPr>
          <p:nvPr/>
        </p:nvCxnSpPr>
        <p:spPr>
          <a:xfrm flipV="1">
            <a:off x="2667000" y="2837766"/>
            <a:ext cx="4495800" cy="2590800"/>
          </a:xfrm>
          <a:prstGeom prst="curvedConnector3">
            <a:avLst>
              <a:gd name="adj1" fmla="val 77013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/>
          <p:cNvCxnSpPr>
            <a:stCxn id="7" idx="3"/>
          </p:cNvCxnSpPr>
          <p:nvPr/>
        </p:nvCxnSpPr>
        <p:spPr>
          <a:xfrm>
            <a:off x="2667000" y="2761566"/>
            <a:ext cx="4495800" cy="2877234"/>
          </a:xfrm>
          <a:prstGeom prst="curvedConnector3">
            <a:avLst>
              <a:gd name="adj1" fmla="val 13771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hape 46"/>
          <p:cNvCxnSpPr>
            <a:stCxn id="8" idx="3"/>
          </p:cNvCxnSpPr>
          <p:nvPr/>
        </p:nvCxnSpPr>
        <p:spPr>
          <a:xfrm>
            <a:off x="2667000" y="5428566"/>
            <a:ext cx="4495800" cy="743634"/>
          </a:xfrm>
          <a:prstGeom prst="curvedConnector3">
            <a:avLst>
              <a:gd name="adj1" fmla="val 73199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นายศุมล  ศรีสุขวัฒนา ผอ.สกม. สปสช.</a:t>
            </a: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66713" y="393700"/>
            <a:ext cx="8326437" cy="846138"/>
          </a:xfrm>
          <a:prstGeom prst="rect">
            <a:avLst/>
          </a:prstGeom>
          <a:solidFill>
            <a:srgbClr val="FFCC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400" b="1">
                <a:solidFill>
                  <a:srgbClr val="003399"/>
                </a:solidFill>
                <a:latin typeface="Angsana New" pitchFamily="18" charset="-34"/>
              </a:rPr>
              <a:t>สารบัญญัติตาม พรบ.การ สธ. </a:t>
            </a:r>
            <a:r>
              <a:rPr lang="th-TH" sz="4800" b="1">
                <a:solidFill>
                  <a:srgbClr val="003399"/>
                </a:solidFill>
                <a:latin typeface="Angsana New" pitchFamily="18" charset="-34"/>
              </a:rPr>
              <a:t>2535</a:t>
            </a:r>
            <a:endParaRPr lang="th-TH" sz="4400" b="1">
              <a:solidFill>
                <a:srgbClr val="003399"/>
              </a:solidFill>
              <a:latin typeface="Angsana New" pitchFamily="18" charset="-34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96850" y="1257300"/>
            <a:ext cx="8737600" cy="49149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81000" y="1447800"/>
            <a:ext cx="8053388" cy="4419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5994400" y="1139825"/>
            <a:ext cx="2844800" cy="1546225"/>
          </a:xfrm>
          <a:prstGeom prst="ellipse">
            <a:avLst/>
          </a:prstGeom>
          <a:solidFill>
            <a:srgbClr val="FF66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512763" y="4686300"/>
            <a:ext cx="25400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3763963" y="4686300"/>
            <a:ext cx="38608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533400" y="1905600"/>
            <a:ext cx="7986713" cy="3352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th-TH" sz="2800" b="1" u="sng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หมวด 3</a:t>
            </a:r>
            <a:r>
              <a:rPr lang="th-TH" sz="2800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  การกำจัดสิ่งปฏิกูลมูลฝอย</a:t>
            </a:r>
          </a:p>
          <a:p>
            <a:r>
              <a:rPr lang="th-TH" sz="2800" b="1" u="sng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หมวด 4</a:t>
            </a:r>
            <a:r>
              <a:rPr lang="th-TH" sz="2800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  สุขลักษณะของอาคาร</a:t>
            </a:r>
          </a:p>
          <a:p>
            <a:r>
              <a:rPr lang="th-TH" sz="2800" b="1" u="sng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หมวด 5</a:t>
            </a:r>
            <a:r>
              <a:rPr lang="th-TH" sz="2800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  เหตุรำคาญ</a:t>
            </a:r>
          </a:p>
          <a:p>
            <a:r>
              <a:rPr lang="th-TH" sz="2800" b="1" u="sng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หมวด 6</a:t>
            </a:r>
            <a:r>
              <a:rPr lang="th-TH" sz="2800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  การควบคุมการเลี้ยง / ปล่อยสัตว์</a:t>
            </a:r>
          </a:p>
          <a:p>
            <a:r>
              <a:rPr lang="th-TH" sz="2800" b="1" u="sng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หมวด</a:t>
            </a:r>
            <a:r>
              <a:rPr lang="th-TH" sz="3600" b="1" u="sng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800" b="1" u="sng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7</a:t>
            </a:r>
            <a:r>
              <a:rPr lang="th-TH" sz="2800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  กิจการที่เป็นอันตรายต่อสุขภาพ</a:t>
            </a:r>
          </a:p>
          <a:p>
            <a:r>
              <a:rPr lang="th-TH" sz="2800" b="1" u="sng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หมวด 8</a:t>
            </a:r>
            <a:r>
              <a:rPr lang="th-TH" sz="2800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  ตลาด สถานที่จำหน่าย / สะสมอาหาร</a:t>
            </a:r>
          </a:p>
          <a:p>
            <a:r>
              <a:rPr lang="th-TH" sz="2800" b="1" u="sng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หมวด 9</a:t>
            </a:r>
            <a:r>
              <a:rPr lang="th-TH" sz="2800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  การจำหน่ายสินค้าในที่ / ทางสาธารณะ</a:t>
            </a:r>
          </a:p>
        </p:txBody>
      </p:sp>
      <p:graphicFrame>
        <p:nvGraphicFramePr>
          <p:cNvPr id="9225" name="Object 9">
            <a:hlinkClick r:id="" action="ppaction://ole?verb=0"/>
          </p:cNvPr>
          <p:cNvGraphicFramePr>
            <a:graphicFrameLocks/>
          </p:cNvGraphicFramePr>
          <p:nvPr/>
        </p:nvGraphicFramePr>
        <p:xfrm>
          <a:off x="6815138" y="1371600"/>
          <a:ext cx="1117600" cy="1095375"/>
        </p:xfrm>
        <a:graphic>
          <a:graphicData uri="http://schemas.openxmlformats.org/presentationml/2006/ole">
            <p:oleObj spid="_x0000_s1026" name="Clip" r:id="rId3" imgW="1611000" imgH="1458720" progId="">
              <p:embed/>
            </p:oleObj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2819400" y="1828800"/>
            <a:ext cx="3810000" cy="4876800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457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ระบบที่รองรับการบังคับใช้กฎหมายสาธารณสุข</a:t>
            </a:r>
            <a:endParaRPr lang="en-US" sz="3200" dirty="0">
              <a:solidFill>
                <a:schemeClr val="accent3">
                  <a:lumMod val="20000"/>
                  <a:lumOff val="8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595688" y="5410200"/>
            <a:ext cx="2043112" cy="1219200"/>
            <a:chOff x="3595018" y="5105400"/>
            <a:chExt cx="2043782" cy="1073877"/>
          </a:xfrm>
        </p:grpSpPr>
        <p:pic>
          <p:nvPicPr>
            <p:cNvPr id="25655" name="Picture 7" descr="image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95018" y="5105400"/>
              <a:ext cx="2043782" cy="1073877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</p:pic>
        <p:sp>
          <p:nvSpPr>
            <p:cNvPr id="25656" name="Rectangle 8"/>
            <p:cNvSpPr>
              <a:spLocks/>
            </p:cNvSpPr>
            <p:nvPr/>
          </p:nvSpPr>
          <p:spPr bwMode="auto">
            <a:xfrm>
              <a:off x="3711104" y="5219004"/>
              <a:ext cx="1818307" cy="876996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  <p:txBody>
            <a:bodyPr lIns="88896" tIns="50798" rIns="88896" bIns="50798" anchor="ctr"/>
            <a:lstStyle/>
            <a:p>
              <a:pPr algn="ctr" defTabSz="912813"/>
              <a:r>
                <a:rPr lang="th-TH" b="1" dirty="0">
                  <a:solidFill>
                    <a:schemeClr val="bg1"/>
                  </a:solidFill>
                  <a:latin typeface="Tahoma" pitchFamily="34" charset="0"/>
                  <a:ea typeface="Helvetica" charset="0"/>
                  <a:cs typeface="Tahoma" pitchFamily="34" charset="0"/>
                  <a:sym typeface="Helvetica" charset="0"/>
                </a:rPr>
                <a:t>คุ้มครองสุขภาพของ</a:t>
              </a:r>
              <a:r>
                <a:rPr lang="en-US" b="1" dirty="0" err="1">
                  <a:solidFill>
                    <a:schemeClr val="bg1"/>
                  </a:solidFill>
                  <a:latin typeface="Tahoma" pitchFamily="34" charset="0"/>
                  <a:ea typeface="Helvetica" charset="0"/>
                  <a:cs typeface="Tahoma" pitchFamily="34" charset="0"/>
                  <a:sym typeface="Helvetica" charset="0"/>
                </a:rPr>
                <a:t>ประชาชน</a:t>
              </a:r>
              <a:endParaRPr lang="th-TH" b="1" dirty="0">
                <a:solidFill>
                  <a:schemeClr val="bg1"/>
                </a:solidFill>
                <a:latin typeface="Tahoma" pitchFamily="34" charset="0"/>
                <a:ea typeface="Helvetica" charset="0"/>
                <a:cs typeface="Tahoma" pitchFamily="34" charset="0"/>
                <a:sym typeface="Helvetica" charset="0"/>
              </a:endParaRPr>
            </a:p>
            <a:p>
              <a:pPr algn="ctr" defTabSz="912813"/>
              <a:r>
                <a:rPr lang="th-TH" b="1" dirty="0">
                  <a:solidFill>
                    <a:schemeClr val="bg1"/>
                  </a:solidFill>
                  <a:latin typeface="Tahoma" pitchFamily="34" charset="0"/>
                  <a:ea typeface="Helvetica" charset="0"/>
                  <a:cs typeface="Tahoma" pitchFamily="34" charset="0"/>
                  <a:sym typeface="Helvetica" charset="0"/>
                </a:rPr>
                <a:t>(ผู้รับบริการ)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Helvetica" charset="0"/>
                <a:cs typeface="Tahoma" pitchFamily="34" charset="0"/>
              </a:endParaRP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3505200" y="1974850"/>
            <a:ext cx="2043113" cy="923925"/>
            <a:chOff x="821532" y="2732484"/>
            <a:chExt cx="2042666" cy="925116"/>
          </a:xfrm>
        </p:grpSpPr>
        <p:pic>
          <p:nvPicPr>
            <p:cNvPr id="25653" name="Picture 5" descr="image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1532" y="2732484"/>
              <a:ext cx="2042666" cy="925116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</p:pic>
        <p:sp>
          <p:nvSpPr>
            <p:cNvPr id="25654" name="Rectangle 6"/>
            <p:cNvSpPr>
              <a:spLocks/>
            </p:cNvSpPr>
            <p:nvPr/>
          </p:nvSpPr>
          <p:spPr bwMode="auto">
            <a:xfrm>
              <a:off x="990601" y="2757339"/>
              <a:ext cx="1676400" cy="747861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  <p:txBody>
            <a:bodyPr lIns="88896" tIns="50798" rIns="88896" bIns="50798" anchor="ctr"/>
            <a:lstStyle/>
            <a:p>
              <a:pPr algn="ctr" defTabSz="912813"/>
              <a:r>
                <a:rPr lang="th-TH" sz="2000" b="1" dirty="0" err="1">
                  <a:solidFill>
                    <a:srgbClr val="002060"/>
                  </a:solidFill>
                  <a:latin typeface="Tahoma" pitchFamily="34" charset="0"/>
                  <a:ea typeface="Helvetica" charset="0"/>
                  <a:cs typeface="Tahoma" pitchFamily="34" charset="0"/>
                  <a:sym typeface="Helvetica" charset="0"/>
                </a:rPr>
                <a:t>อปท.</a:t>
              </a:r>
              <a:r>
                <a:rPr lang="th-TH" sz="2000" b="1" dirty="0">
                  <a:solidFill>
                    <a:srgbClr val="002060"/>
                  </a:solidFill>
                  <a:latin typeface="Tahoma" pitchFamily="34" charset="0"/>
                  <a:ea typeface="Helvetica" charset="0"/>
                  <a:cs typeface="Tahoma" pitchFamily="34" charset="0"/>
                  <a:sym typeface="Helvetica" charset="0"/>
                </a:rPr>
                <a:t/>
              </a:r>
              <a:br>
                <a:rPr lang="th-TH" sz="2000" b="1" dirty="0">
                  <a:solidFill>
                    <a:srgbClr val="002060"/>
                  </a:solidFill>
                  <a:latin typeface="Tahoma" pitchFamily="34" charset="0"/>
                  <a:ea typeface="Helvetica" charset="0"/>
                  <a:cs typeface="Tahoma" pitchFamily="34" charset="0"/>
                  <a:sym typeface="Helvetica" charset="0"/>
                </a:rPr>
              </a:br>
              <a:r>
                <a:rPr lang="th-TH" sz="2000" b="1" dirty="0">
                  <a:solidFill>
                    <a:srgbClr val="002060"/>
                  </a:solidFill>
                  <a:latin typeface="Tahoma" pitchFamily="34" charset="0"/>
                  <a:ea typeface="Helvetica" charset="0"/>
                  <a:cs typeface="Tahoma" pitchFamily="34" charset="0"/>
                  <a:sym typeface="Helvetica" charset="0"/>
                </a:rPr>
                <a:t>(</a:t>
              </a:r>
              <a:r>
                <a:rPr lang="en-US" sz="2000" b="1" dirty="0" err="1">
                  <a:solidFill>
                    <a:srgbClr val="002060"/>
                  </a:solidFill>
                  <a:latin typeface="Tahoma" pitchFamily="34" charset="0"/>
                  <a:ea typeface="Helvetica" charset="0"/>
                  <a:cs typeface="Tahoma" pitchFamily="34" charset="0"/>
                  <a:sym typeface="Helvetica" charset="0"/>
                </a:rPr>
                <a:t>ผู</a:t>
              </a:r>
              <a:r>
                <a:rPr lang="th-TH" sz="2000" b="1" dirty="0">
                  <a:solidFill>
                    <a:srgbClr val="002060"/>
                  </a:solidFill>
                  <a:latin typeface="Tahoma" pitchFamily="34" charset="0"/>
                  <a:ea typeface="Helvetica" charset="0"/>
                  <a:cs typeface="Tahoma" pitchFamily="34" charset="0"/>
                  <a:sym typeface="Helvetica" charset="0"/>
                </a:rPr>
                <a:t>้</a:t>
              </a:r>
              <a:r>
                <a:rPr lang="en-US" sz="2000" b="1" dirty="0" err="1">
                  <a:solidFill>
                    <a:srgbClr val="002060"/>
                  </a:solidFill>
                  <a:latin typeface="Tahoma" pitchFamily="34" charset="0"/>
                  <a:ea typeface="Helvetica" charset="0"/>
                  <a:cs typeface="Tahoma" pitchFamily="34" charset="0"/>
                  <a:sym typeface="Helvetica" charset="0"/>
                </a:rPr>
                <a:t>ให้บริการ</a:t>
              </a:r>
              <a:r>
                <a:rPr lang="th-TH" sz="2000" b="1" dirty="0">
                  <a:solidFill>
                    <a:srgbClr val="002060"/>
                  </a:solidFill>
                  <a:latin typeface="Tahoma" pitchFamily="34" charset="0"/>
                  <a:ea typeface="Helvetica" charset="0"/>
                  <a:cs typeface="Tahoma" pitchFamily="34" charset="0"/>
                  <a:sym typeface="Helvetica" charset="0"/>
                </a:rPr>
                <a:t>)</a:t>
              </a:r>
              <a:endParaRPr lang="en-US" sz="2200" b="1" dirty="0">
                <a:solidFill>
                  <a:srgbClr val="002060"/>
                </a:solidFill>
                <a:latin typeface="Tahoma" pitchFamily="34" charset="0"/>
                <a:ea typeface="Helvetica" charset="0"/>
                <a:cs typeface="Tahoma" pitchFamily="34" charset="0"/>
              </a:endParaRPr>
            </a:p>
          </p:txBody>
        </p:sp>
      </p:grpSp>
      <p:sp>
        <p:nvSpPr>
          <p:cNvPr id="10245" name="Text Box 16"/>
          <p:cNvSpPr txBox="1">
            <a:spLocks noChangeArrowheads="1"/>
          </p:cNvSpPr>
          <p:nvPr/>
        </p:nvSpPr>
        <p:spPr bwMode="auto">
          <a:xfrm>
            <a:off x="2819400" y="3498850"/>
            <a:ext cx="1981200" cy="304800"/>
          </a:xfrm>
          <a:prstGeom prst="rect">
            <a:avLst/>
          </a:prstGeom>
          <a:solidFill>
            <a:srgbClr val="DF9FFF"/>
          </a:solidFill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14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ออกข้อบัญญัติท้องถิ่น</a:t>
            </a:r>
          </a:p>
        </p:txBody>
      </p:sp>
      <p:sp>
        <p:nvSpPr>
          <p:cNvPr id="10246" name="AutoShape 6"/>
          <p:cNvSpPr>
            <a:spLocks/>
          </p:cNvSpPr>
          <p:nvPr/>
        </p:nvSpPr>
        <p:spPr bwMode="auto">
          <a:xfrm>
            <a:off x="2971800" y="4413250"/>
            <a:ext cx="1252538" cy="762000"/>
          </a:xfrm>
          <a:prstGeom prst="roundRect">
            <a:avLst>
              <a:gd name="adj" fmla="val 15380"/>
            </a:avLst>
          </a:prstGeom>
          <a:solidFill>
            <a:srgbClr val="980707"/>
          </a:solidFill>
          <a:ln w="12700">
            <a:solidFill>
              <a:schemeClr val="bg2">
                <a:lumMod val="20000"/>
                <a:lumOff val="80000"/>
              </a:schemeClr>
            </a:solidFill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>
              <a:defRPr/>
            </a:pPr>
            <a:r>
              <a:rPr lang="en-US" sz="2000" b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สถานที่/สปก. </a:t>
            </a:r>
            <a:endParaRPr lang="en-US" sz="2200" b="1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47" name="Text Box 26"/>
          <p:cNvSpPr txBox="1">
            <a:spLocks noChangeArrowheads="1"/>
          </p:cNvSpPr>
          <p:nvPr/>
        </p:nvSpPr>
        <p:spPr bwMode="auto">
          <a:xfrm>
            <a:off x="4288808" y="4258270"/>
            <a:ext cx="1066800" cy="923330"/>
          </a:xfrm>
          <a:prstGeom prst="rect">
            <a:avLst/>
          </a:prstGeom>
          <a:solidFill>
            <a:srgbClr val="66FFCC"/>
          </a:solidFill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th-TH" sz="15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จัดบริการ</a:t>
            </a:r>
            <a:r>
              <a:rPr lang="th-TH" sz="15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สุขาภิบาล/ป้องกันโรติดต่อ</a:t>
            </a:r>
            <a:endParaRPr lang="th-TH" sz="15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3276600" y="3803650"/>
            <a:ext cx="1066800" cy="685800"/>
          </a:xfrm>
          <a:prstGeom prst="downArrow">
            <a:avLst>
              <a:gd name="adj1" fmla="val 50000"/>
              <a:gd name="adj2" fmla="val 65920"/>
            </a:avLst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25610" name="Text Box 26"/>
          <p:cNvSpPr txBox="1">
            <a:spLocks noChangeArrowheads="1"/>
          </p:cNvSpPr>
          <p:nvPr/>
        </p:nvSpPr>
        <p:spPr bwMode="auto">
          <a:xfrm>
            <a:off x="3227388" y="3983038"/>
            <a:ext cx="11430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15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ควบคุม</a:t>
            </a:r>
          </a:p>
        </p:txBody>
      </p:sp>
      <p:sp>
        <p:nvSpPr>
          <p:cNvPr id="10251" name="Text Box 26"/>
          <p:cNvSpPr txBox="1">
            <a:spLocks noChangeArrowheads="1"/>
          </p:cNvSpPr>
          <p:nvPr/>
        </p:nvSpPr>
        <p:spPr bwMode="auto">
          <a:xfrm>
            <a:off x="3657600" y="2889250"/>
            <a:ext cx="1828800" cy="300038"/>
          </a:xfrm>
          <a:prstGeom prst="rect">
            <a:avLst/>
          </a:prstGeom>
          <a:solidFill>
            <a:srgbClr val="FFC000"/>
          </a:solidFill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th-TH" sz="15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จพถ. / จพส.</a:t>
            </a:r>
          </a:p>
        </p:txBody>
      </p: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304800" y="1752599"/>
            <a:ext cx="1066800" cy="1255727"/>
            <a:chOff x="228600" y="1905000"/>
            <a:chExt cx="1066800" cy="609687"/>
          </a:xfrm>
        </p:grpSpPr>
        <p:sp>
          <p:nvSpPr>
            <p:cNvPr id="26" name="Rounded Rectangle 25"/>
            <p:cNvSpPr/>
            <p:nvPr/>
          </p:nvSpPr>
          <p:spPr>
            <a:xfrm>
              <a:off x="228600" y="1905000"/>
              <a:ext cx="1066800" cy="609600"/>
            </a:xfrm>
            <a:prstGeom prst="roundRect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5652" name="Text Box 26"/>
            <p:cNvSpPr txBox="1">
              <a:spLocks noChangeArrowheads="1"/>
            </p:cNvSpPr>
            <p:nvPr/>
          </p:nvSpPr>
          <p:spPr bwMode="auto">
            <a:xfrm>
              <a:off x="228600" y="1905000"/>
              <a:ext cx="1066800" cy="609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สนธิ</a:t>
              </a:r>
            </a:p>
            <a:p>
              <a:pPr algn="ctr">
                <a:lnSpc>
                  <a:spcPct val="9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สัญญา</a:t>
              </a:r>
              <a:r>
                <a:rPr lang="th-TH" sz="1400" b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ฯ</a:t>
              </a:r>
              <a:r>
                <a:rPr lang="en-US" sz="1400" b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th-TH" sz="1400" b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/</a:t>
              </a:r>
              <a:r>
                <a:rPr lang="en-US" sz="1400" b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AEC</a:t>
              </a:r>
              <a:endParaRPr lang="th-TH" sz="1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endParaRPr>
            </a:p>
            <a:p>
              <a:pPr algn="ctr">
                <a:lnSpc>
                  <a:spcPct val="90000"/>
                </a:lnSpc>
              </a:pPr>
              <a:endParaRPr lang="th-TH" sz="1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กฎหมายอื่นๆ</a:t>
              </a:r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1752600" y="1974850"/>
            <a:ext cx="1219200" cy="685800"/>
            <a:chOff x="685800" y="1905000"/>
            <a:chExt cx="1828800" cy="457200"/>
          </a:xfrm>
        </p:grpSpPr>
        <p:sp>
          <p:nvSpPr>
            <p:cNvPr id="30" name="Rounded Rectangle 29"/>
            <p:cNvSpPr/>
            <p:nvPr/>
          </p:nvSpPr>
          <p:spPr>
            <a:xfrm>
              <a:off x="685800" y="1905000"/>
              <a:ext cx="1828800" cy="457200"/>
            </a:xfrm>
            <a:prstGeom prst="roundRect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25648" name="Text Box 26"/>
            <p:cNvSpPr txBox="1">
              <a:spLocks noChangeArrowheads="1"/>
            </p:cNvSpPr>
            <p:nvPr/>
          </p:nvSpPr>
          <p:spPr bwMode="auto">
            <a:xfrm>
              <a:off x="685800" y="1985433"/>
              <a:ext cx="1752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th-TH" sz="1500" b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คณะกรรมการ สธ.</a:t>
              </a:r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1143000" y="3346450"/>
            <a:ext cx="1295400" cy="533400"/>
            <a:chOff x="914400" y="2743200"/>
            <a:chExt cx="1295400" cy="533400"/>
          </a:xfrm>
        </p:grpSpPr>
        <p:sp>
          <p:nvSpPr>
            <p:cNvPr id="29" name="Rounded Rectangle 28"/>
            <p:cNvSpPr/>
            <p:nvPr/>
          </p:nvSpPr>
          <p:spPr>
            <a:xfrm>
              <a:off x="914400" y="2743200"/>
              <a:ext cx="1219200" cy="533400"/>
            </a:xfrm>
            <a:prstGeom prst="roundRect">
              <a:avLst/>
            </a:prstGeom>
            <a:ln>
              <a:noFill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0285" name="Text Box 26"/>
            <p:cNvSpPr txBox="1">
              <a:spLocks noChangeArrowheads="1"/>
            </p:cNvSpPr>
            <p:nvPr/>
          </p:nvSpPr>
          <p:spPr bwMode="auto">
            <a:xfrm>
              <a:off x="990600" y="2743200"/>
              <a:ext cx="121920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th-TH" sz="1500" b="1">
                  <a:solidFill>
                    <a:srgbClr val="FFFF00"/>
                  </a:solidFill>
                  <a:latin typeface="Tahoma" pitchFamily="34" charset="0"/>
                  <a:cs typeface="Tahoma" pitchFamily="34" charset="0"/>
                </a:rPr>
                <a:t>ออกกฎกระทรวง</a:t>
              </a:r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>
            <a:off x="2514600" y="2660650"/>
            <a:ext cx="914400" cy="83820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2286000" y="2889250"/>
            <a:ext cx="1143000" cy="3000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5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คำแนะนำ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rot="5400000">
            <a:off x="1828800" y="2813050"/>
            <a:ext cx="685800" cy="38100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 flipH="1">
            <a:off x="1108075" y="3006725"/>
            <a:ext cx="374650" cy="304800"/>
          </a:xfrm>
          <a:prstGeom prst="straightConnector1">
            <a:avLst/>
          </a:prstGeom>
          <a:ln w="38100">
            <a:solidFill>
              <a:srgbClr val="92D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295400" y="2303463"/>
            <a:ext cx="457200" cy="17462"/>
          </a:xfrm>
          <a:prstGeom prst="line">
            <a:avLst/>
          </a:prstGeom>
          <a:ln w="38100">
            <a:solidFill>
              <a:schemeClr val="bg2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>
            <a:off x="4497388" y="3733800"/>
            <a:ext cx="1065212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>
            <a:off x="4000500" y="3238500"/>
            <a:ext cx="304800" cy="22860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>
            <a:off x="4800601" y="5257800"/>
            <a:ext cx="457200" cy="3175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3924301" y="5295900"/>
            <a:ext cx="381000" cy="3175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0" name="Text Box 26"/>
          <p:cNvSpPr txBox="1">
            <a:spLocks noChangeArrowheads="1"/>
          </p:cNvSpPr>
          <p:nvPr/>
        </p:nvSpPr>
        <p:spPr bwMode="auto">
          <a:xfrm>
            <a:off x="5410200" y="4495800"/>
            <a:ext cx="1143000" cy="508000"/>
          </a:xfrm>
          <a:prstGeom prst="rect">
            <a:avLst/>
          </a:prstGeom>
          <a:solidFill>
            <a:srgbClr val="66FFCC"/>
          </a:solidFill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th-TH" sz="15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จัดการเหตุรำคาญ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5029200" y="3733800"/>
            <a:ext cx="990600" cy="158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0800000" flipV="1">
            <a:off x="5486401" y="5105399"/>
            <a:ext cx="533400" cy="45720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5400000">
            <a:off x="5639594" y="4114006"/>
            <a:ext cx="7620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10245" idx="1"/>
          </p:cNvCxnSpPr>
          <p:nvPr/>
        </p:nvCxnSpPr>
        <p:spPr>
          <a:xfrm>
            <a:off x="2286000" y="3505200"/>
            <a:ext cx="533400" cy="14605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277504" y="228600"/>
            <a:ext cx="381000" cy="3810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</p:txBody>
      </p:sp>
      <p:sp>
        <p:nvSpPr>
          <p:cNvPr id="116" name="Rectangle 115"/>
          <p:cNvSpPr/>
          <p:nvPr/>
        </p:nvSpPr>
        <p:spPr>
          <a:xfrm>
            <a:off x="457200" y="1524000"/>
            <a:ext cx="2667000" cy="2514600"/>
          </a:xfrm>
          <a:prstGeom prst="rect">
            <a:avLst/>
          </a:pr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228600" y="6096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0" name="TextBox 59"/>
          <p:cNvSpPr txBox="1"/>
          <p:nvPr/>
        </p:nvSpPr>
        <p:spPr>
          <a:xfrm>
            <a:off x="257176" y="685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5</a:t>
            </a:r>
            <a:endParaRPr lang="th-TH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8"/>
          <p:cNvSpPr>
            <a:spLocks/>
          </p:cNvSpPr>
          <p:nvPr/>
        </p:nvSpPr>
        <p:spPr bwMode="auto">
          <a:xfrm>
            <a:off x="6440488" y="1852613"/>
            <a:ext cx="1809750" cy="876300"/>
          </a:xfrm>
          <a:prstGeom prst="rect">
            <a:avLst/>
          </a:prstGeom>
          <a:solidFill>
            <a:srgbClr val="FFCCFF"/>
          </a:solidFill>
          <a:ln>
            <a:solidFill>
              <a:schemeClr val="bg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896" tIns="50798" rIns="88896" bIns="50798" anchor="ctr"/>
          <a:lstStyle/>
          <a:p>
            <a:pPr algn="ctr" defTabSz="9141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002060"/>
                </a:solidFill>
                <a:latin typeface="Tahoma" pitchFamily="34" charset="0"/>
                <a:ea typeface="Helvetica" charset="0"/>
                <a:cs typeface="Tahoma" pitchFamily="34" charset="0"/>
                <a:sym typeface="Helvetica" charset="0"/>
              </a:rPr>
              <a:t>ระบบพัฒนาศักยภาพ</a:t>
            </a:r>
            <a:br>
              <a:rPr lang="th-TH" b="1" dirty="0">
                <a:solidFill>
                  <a:srgbClr val="002060"/>
                </a:solidFill>
                <a:latin typeface="Tahoma" pitchFamily="34" charset="0"/>
                <a:ea typeface="Helvetica" charset="0"/>
                <a:cs typeface="Tahoma" pitchFamily="34" charset="0"/>
                <a:sym typeface="Helvetica" charset="0"/>
              </a:rPr>
            </a:br>
            <a:r>
              <a:rPr lang="th-TH" b="1" dirty="0">
                <a:solidFill>
                  <a:srgbClr val="002060"/>
                </a:solidFill>
                <a:latin typeface="Tahoma" pitchFamily="34" charset="0"/>
                <a:ea typeface="Helvetica" charset="0"/>
                <a:cs typeface="Tahoma" pitchFamily="34" charset="0"/>
                <a:sym typeface="Helvetica" charset="0"/>
              </a:rPr>
              <a:t>เจ้าพนักงานฯ</a:t>
            </a:r>
            <a:endParaRPr lang="en-US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819400" y="1828800"/>
            <a:ext cx="3810000" cy="4876800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457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ระบบที่รองรับการบังคับใช้กฎหมายสาธารณสุข</a:t>
            </a:r>
            <a:endParaRPr lang="en-US" sz="3200" dirty="0">
              <a:solidFill>
                <a:schemeClr val="accent3">
                  <a:lumMod val="20000"/>
                  <a:lumOff val="8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595688" y="5410200"/>
            <a:ext cx="2043112" cy="1219200"/>
            <a:chOff x="3595018" y="5105400"/>
            <a:chExt cx="2043782" cy="1073877"/>
          </a:xfrm>
        </p:grpSpPr>
        <p:pic>
          <p:nvPicPr>
            <p:cNvPr id="25655" name="Picture 7" descr="image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95018" y="5105400"/>
              <a:ext cx="2043782" cy="1073877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</p:pic>
        <p:sp>
          <p:nvSpPr>
            <p:cNvPr id="25656" name="Rectangle 8"/>
            <p:cNvSpPr>
              <a:spLocks/>
            </p:cNvSpPr>
            <p:nvPr/>
          </p:nvSpPr>
          <p:spPr bwMode="auto">
            <a:xfrm>
              <a:off x="3711104" y="5219004"/>
              <a:ext cx="1818307" cy="876996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  <p:txBody>
            <a:bodyPr lIns="88896" tIns="50798" rIns="88896" bIns="50798" anchor="ctr"/>
            <a:lstStyle/>
            <a:p>
              <a:pPr algn="ctr" defTabSz="912813"/>
              <a:r>
                <a:rPr lang="th-TH" b="1" dirty="0">
                  <a:solidFill>
                    <a:schemeClr val="bg1"/>
                  </a:solidFill>
                  <a:latin typeface="Tahoma" pitchFamily="34" charset="0"/>
                  <a:ea typeface="Helvetica" charset="0"/>
                  <a:cs typeface="Tahoma" pitchFamily="34" charset="0"/>
                  <a:sym typeface="Helvetica" charset="0"/>
                </a:rPr>
                <a:t>คุ้มครองสุขภาพของ</a:t>
              </a:r>
              <a:r>
                <a:rPr lang="en-US" b="1" dirty="0" err="1">
                  <a:solidFill>
                    <a:schemeClr val="bg1"/>
                  </a:solidFill>
                  <a:latin typeface="Tahoma" pitchFamily="34" charset="0"/>
                  <a:ea typeface="Helvetica" charset="0"/>
                  <a:cs typeface="Tahoma" pitchFamily="34" charset="0"/>
                  <a:sym typeface="Helvetica" charset="0"/>
                </a:rPr>
                <a:t>ประชาชน</a:t>
              </a:r>
              <a:endParaRPr lang="th-TH" b="1" dirty="0">
                <a:solidFill>
                  <a:schemeClr val="bg1"/>
                </a:solidFill>
                <a:latin typeface="Tahoma" pitchFamily="34" charset="0"/>
                <a:ea typeface="Helvetica" charset="0"/>
                <a:cs typeface="Tahoma" pitchFamily="34" charset="0"/>
                <a:sym typeface="Helvetica" charset="0"/>
              </a:endParaRPr>
            </a:p>
            <a:p>
              <a:pPr algn="ctr" defTabSz="912813"/>
              <a:r>
                <a:rPr lang="th-TH" b="1" dirty="0">
                  <a:solidFill>
                    <a:schemeClr val="bg1"/>
                  </a:solidFill>
                  <a:latin typeface="Tahoma" pitchFamily="34" charset="0"/>
                  <a:ea typeface="Helvetica" charset="0"/>
                  <a:cs typeface="Tahoma" pitchFamily="34" charset="0"/>
                  <a:sym typeface="Helvetica" charset="0"/>
                </a:rPr>
                <a:t>(ผู้รับบริการ)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Helvetica" charset="0"/>
                <a:cs typeface="Tahoma" pitchFamily="34" charset="0"/>
              </a:endParaRP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3505200" y="1974850"/>
            <a:ext cx="2043113" cy="923925"/>
            <a:chOff x="821532" y="2732484"/>
            <a:chExt cx="2042666" cy="925116"/>
          </a:xfrm>
        </p:grpSpPr>
        <p:pic>
          <p:nvPicPr>
            <p:cNvPr id="25653" name="Picture 5" descr="image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1532" y="2732484"/>
              <a:ext cx="2042666" cy="925116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</p:pic>
        <p:sp>
          <p:nvSpPr>
            <p:cNvPr id="25654" name="Rectangle 6"/>
            <p:cNvSpPr>
              <a:spLocks/>
            </p:cNvSpPr>
            <p:nvPr/>
          </p:nvSpPr>
          <p:spPr bwMode="auto">
            <a:xfrm>
              <a:off x="990601" y="2757339"/>
              <a:ext cx="1676400" cy="747861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  <p:txBody>
            <a:bodyPr lIns="88896" tIns="50798" rIns="88896" bIns="50798" anchor="ctr"/>
            <a:lstStyle/>
            <a:p>
              <a:pPr algn="ctr" defTabSz="912813"/>
              <a:r>
                <a:rPr lang="th-TH" sz="2000" b="1" dirty="0" err="1">
                  <a:solidFill>
                    <a:srgbClr val="002060"/>
                  </a:solidFill>
                  <a:latin typeface="Tahoma" pitchFamily="34" charset="0"/>
                  <a:ea typeface="Helvetica" charset="0"/>
                  <a:cs typeface="Tahoma" pitchFamily="34" charset="0"/>
                  <a:sym typeface="Helvetica" charset="0"/>
                </a:rPr>
                <a:t>อปท.</a:t>
              </a:r>
              <a:r>
                <a:rPr lang="th-TH" sz="2000" b="1" dirty="0">
                  <a:solidFill>
                    <a:srgbClr val="002060"/>
                  </a:solidFill>
                  <a:latin typeface="Tahoma" pitchFamily="34" charset="0"/>
                  <a:ea typeface="Helvetica" charset="0"/>
                  <a:cs typeface="Tahoma" pitchFamily="34" charset="0"/>
                  <a:sym typeface="Helvetica" charset="0"/>
                </a:rPr>
                <a:t/>
              </a:r>
              <a:br>
                <a:rPr lang="th-TH" sz="2000" b="1" dirty="0">
                  <a:solidFill>
                    <a:srgbClr val="002060"/>
                  </a:solidFill>
                  <a:latin typeface="Tahoma" pitchFamily="34" charset="0"/>
                  <a:ea typeface="Helvetica" charset="0"/>
                  <a:cs typeface="Tahoma" pitchFamily="34" charset="0"/>
                  <a:sym typeface="Helvetica" charset="0"/>
                </a:rPr>
              </a:br>
              <a:r>
                <a:rPr lang="th-TH" sz="2000" b="1" dirty="0">
                  <a:solidFill>
                    <a:srgbClr val="002060"/>
                  </a:solidFill>
                  <a:latin typeface="Tahoma" pitchFamily="34" charset="0"/>
                  <a:ea typeface="Helvetica" charset="0"/>
                  <a:cs typeface="Tahoma" pitchFamily="34" charset="0"/>
                  <a:sym typeface="Helvetica" charset="0"/>
                </a:rPr>
                <a:t>(</a:t>
              </a:r>
              <a:r>
                <a:rPr lang="en-US" sz="2000" b="1" dirty="0" err="1">
                  <a:solidFill>
                    <a:srgbClr val="002060"/>
                  </a:solidFill>
                  <a:latin typeface="Tahoma" pitchFamily="34" charset="0"/>
                  <a:ea typeface="Helvetica" charset="0"/>
                  <a:cs typeface="Tahoma" pitchFamily="34" charset="0"/>
                  <a:sym typeface="Helvetica" charset="0"/>
                </a:rPr>
                <a:t>ผู</a:t>
              </a:r>
              <a:r>
                <a:rPr lang="th-TH" sz="2000" b="1" dirty="0">
                  <a:solidFill>
                    <a:srgbClr val="002060"/>
                  </a:solidFill>
                  <a:latin typeface="Tahoma" pitchFamily="34" charset="0"/>
                  <a:ea typeface="Helvetica" charset="0"/>
                  <a:cs typeface="Tahoma" pitchFamily="34" charset="0"/>
                  <a:sym typeface="Helvetica" charset="0"/>
                </a:rPr>
                <a:t>้</a:t>
              </a:r>
              <a:r>
                <a:rPr lang="en-US" sz="2000" b="1" dirty="0" err="1">
                  <a:solidFill>
                    <a:srgbClr val="002060"/>
                  </a:solidFill>
                  <a:latin typeface="Tahoma" pitchFamily="34" charset="0"/>
                  <a:ea typeface="Helvetica" charset="0"/>
                  <a:cs typeface="Tahoma" pitchFamily="34" charset="0"/>
                  <a:sym typeface="Helvetica" charset="0"/>
                </a:rPr>
                <a:t>ให้บริการ</a:t>
              </a:r>
              <a:r>
                <a:rPr lang="th-TH" sz="2000" b="1" dirty="0">
                  <a:solidFill>
                    <a:srgbClr val="002060"/>
                  </a:solidFill>
                  <a:latin typeface="Tahoma" pitchFamily="34" charset="0"/>
                  <a:ea typeface="Helvetica" charset="0"/>
                  <a:cs typeface="Tahoma" pitchFamily="34" charset="0"/>
                  <a:sym typeface="Helvetica" charset="0"/>
                </a:rPr>
                <a:t>)</a:t>
              </a:r>
              <a:endParaRPr lang="en-US" sz="2200" b="1" dirty="0">
                <a:solidFill>
                  <a:srgbClr val="002060"/>
                </a:solidFill>
                <a:latin typeface="Tahoma" pitchFamily="34" charset="0"/>
                <a:ea typeface="Helvetica" charset="0"/>
                <a:cs typeface="Tahoma" pitchFamily="34" charset="0"/>
              </a:endParaRPr>
            </a:p>
          </p:txBody>
        </p:sp>
      </p:grpSp>
      <p:sp>
        <p:nvSpPr>
          <p:cNvPr id="10245" name="Text Box 16"/>
          <p:cNvSpPr txBox="1">
            <a:spLocks noChangeArrowheads="1"/>
          </p:cNvSpPr>
          <p:nvPr/>
        </p:nvSpPr>
        <p:spPr bwMode="auto">
          <a:xfrm>
            <a:off x="2819400" y="3498850"/>
            <a:ext cx="1981200" cy="304800"/>
          </a:xfrm>
          <a:prstGeom prst="rect">
            <a:avLst/>
          </a:prstGeom>
          <a:solidFill>
            <a:srgbClr val="DF9FFF"/>
          </a:solidFill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14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ออกข้อบัญญัติท้องถิ่น</a:t>
            </a:r>
          </a:p>
        </p:txBody>
      </p:sp>
      <p:sp>
        <p:nvSpPr>
          <p:cNvPr id="10246" name="AutoShape 6"/>
          <p:cNvSpPr>
            <a:spLocks/>
          </p:cNvSpPr>
          <p:nvPr/>
        </p:nvSpPr>
        <p:spPr bwMode="auto">
          <a:xfrm>
            <a:off x="2971800" y="4413250"/>
            <a:ext cx="1252538" cy="762000"/>
          </a:xfrm>
          <a:prstGeom prst="roundRect">
            <a:avLst>
              <a:gd name="adj" fmla="val 15380"/>
            </a:avLst>
          </a:prstGeom>
          <a:solidFill>
            <a:srgbClr val="980707"/>
          </a:solidFill>
          <a:ln w="12700">
            <a:solidFill>
              <a:schemeClr val="bg2">
                <a:lumMod val="20000"/>
                <a:lumOff val="80000"/>
              </a:schemeClr>
            </a:solidFill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>
              <a:defRPr/>
            </a:pPr>
            <a:r>
              <a:rPr lang="en-US" sz="2000" b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สถานที่/สปก. </a:t>
            </a:r>
            <a:endParaRPr lang="en-US" sz="2200" b="1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47" name="Text Box 26"/>
          <p:cNvSpPr txBox="1">
            <a:spLocks noChangeArrowheads="1"/>
          </p:cNvSpPr>
          <p:nvPr/>
        </p:nvSpPr>
        <p:spPr bwMode="auto">
          <a:xfrm>
            <a:off x="4288808" y="4258270"/>
            <a:ext cx="1066800" cy="923330"/>
          </a:xfrm>
          <a:prstGeom prst="rect">
            <a:avLst/>
          </a:prstGeom>
          <a:solidFill>
            <a:srgbClr val="66FFCC"/>
          </a:solidFill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th-TH" sz="15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จัดบริการ</a:t>
            </a:r>
            <a:r>
              <a:rPr lang="th-TH" sz="15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สุขาภิบาล/ป้องกันโรติดต่อ</a:t>
            </a:r>
            <a:endParaRPr lang="th-TH" sz="15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3276600" y="3803650"/>
            <a:ext cx="1066800" cy="685800"/>
          </a:xfrm>
          <a:prstGeom prst="downArrow">
            <a:avLst>
              <a:gd name="adj1" fmla="val 50000"/>
              <a:gd name="adj2" fmla="val 65920"/>
            </a:avLst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25610" name="Text Box 26"/>
          <p:cNvSpPr txBox="1">
            <a:spLocks noChangeArrowheads="1"/>
          </p:cNvSpPr>
          <p:nvPr/>
        </p:nvSpPr>
        <p:spPr bwMode="auto">
          <a:xfrm>
            <a:off x="3227388" y="3983038"/>
            <a:ext cx="11430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15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ควบคุม</a:t>
            </a:r>
          </a:p>
        </p:txBody>
      </p:sp>
      <p:sp>
        <p:nvSpPr>
          <p:cNvPr id="10251" name="Text Box 26"/>
          <p:cNvSpPr txBox="1">
            <a:spLocks noChangeArrowheads="1"/>
          </p:cNvSpPr>
          <p:nvPr/>
        </p:nvSpPr>
        <p:spPr bwMode="auto">
          <a:xfrm>
            <a:off x="3657600" y="2889250"/>
            <a:ext cx="1828800" cy="300038"/>
          </a:xfrm>
          <a:prstGeom prst="rect">
            <a:avLst/>
          </a:prstGeom>
          <a:solidFill>
            <a:srgbClr val="FFC000"/>
          </a:solidFill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th-TH" sz="15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จพถ. / จพส.</a:t>
            </a:r>
          </a:p>
        </p:txBody>
      </p:sp>
      <p:cxnSp>
        <p:nvCxnSpPr>
          <p:cNvPr id="25" name="Shape 24"/>
          <p:cNvCxnSpPr>
            <a:stCxn id="22" idx="2"/>
            <a:endCxn id="10251" idx="3"/>
          </p:cNvCxnSpPr>
          <p:nvPr/>
        </p:nvCxnSpPr>
        <p:spPr>
          <a:xfrm rot="5400000">
            <a:off x="6260307" y="1955006"/>
            <a:ext cx="311150" cy="1858963"/>
          </a:xfrm>
          <a:prstGeom prst="bentConnector2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304800" y="1752599"/>
            <a:ext cx="1066800" cy="1255727"/>
            <a:chOff x="228600" y="1905000"/>
            <a:chExt cx="1066800" cy="609687"/>
          </a:xfrm>
        </p:grpSpPr>
        <p:sp>
          <p:nvSpPr>
            <p:cNvPr id="26" name="Rounded Rectangle 25"/>
            <p:cNvSpPr/>
            <p:nvPr/>
          </p:nvSpPr>
          <p:spPr>
            <a:xfrm>
              <a:off x="228600" y="1905000"/>
              <a:ext cx="1066800" cy="609600"/>
            </a:xfrm>
            <a:prstGeom prst="roundRect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5652" name="Text Box 26"/>
            <p:cNvSpPr txBox="1">
              <a:spLocks noChangeArrowheads="1"/>
            </p:cNvSpPr>
            <p:nvPr/>
          </p:nvSpPr>
          <p:spPr bwMode="auto">
            <a:xfrm>
              <a:off x="228600" y="1905000"/>
              <a:ext cx="1066800" cy="609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สนธิ</a:t>
              </a:r>
            </a:p>
            <a:p>
              <a:pPr algn="ctr">
                <a:lnSpc>
                  <a:spcPct val="9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สัญญา</a:t>
              </a:r>
              <a:r>
                <a:rPr lang="th-TH" sz="1400" b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ฯ</a:t>
              </a:r>
              <a:r>
                <a:rPr lang="en-US" sz="1400" b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th-TH" sz="1400" b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/</a:t>
              </a:r>
              <a:r>
                <a:rPr lang="en-US" sz="1400" b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AEC</a:t>
              </a:r>
              <a:endParaRPr lang="th-TH" sz="1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endParaRPr>
            </a:p>
            <a:p>
              <a:pPr algn="ctr">
                <a:lnSpc>
                  <a:spcPct val="90000"/>
                </a:lnSpc>
              </a:pPr>
              <a:endParaRPr lang="th-TH" sz="1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กฎหมายอื่นๆ</a:t>
              </a:r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1752600" y="1974850"/>
            <a:ext cx="1219200" cy="685800"/>
            <a:chOff x="685800" y="1905000"/>
            <a:chExt cx="1828800" cy="457200"/>
          </a:xfrm>
        </p:grpSpPr>
        <p:sp>
          <p:nvSpPr>
            <p:cNvPr id="30" name="Rounded Rectangle 29"/>
            <p:cNvSpPr/>
            <p:nvPr/>
          </p:nvSpPr>
          <p:spPr>
            <a:xfrm>
              <a:off x="685800" y="1905000"/>
              <a:ext cx="1828800" cy="457200"/>
            </a:xfrm>
            <a:prstGeom prst="roundRect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25648" name="Text Box 26"/>
            <p:cNvSpPr txBox="1">
              <a:spLocks noChangeArrowheads="1"/>
            </p:cNvSpPr>
            <p:nvPr/>
          </p:nvSpPr>
          <p:spPr bwMode="auto">
            <a:xfrm>
              <a:off x="685800" y="1985433"/>
              <a:ext cx="1752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th-TH" sz="1500" b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คณะกรรมการ สธ.</a:t>
              </a:r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1143000" y="3346450"/>
            <a:ext cx="1295400" cy="533400"/>
            <a:chOff x="914400" y="2743200"/>
            <a:chExt cx="1295400" cy="533400"/>
          </a:xfrm>
        </p:grpSpPr>
        <p:sp>
          <p:nvSpPr>
            <p:cNvPr id="29" name="Rounded Rectangle 28"/>
            <p:cNvSpPr/>
            <p:nvPr/>
          </p:nvSpPr>
          <p:spPr>
            <a:xfrm>
              <a:off x="914400" y="2743200"/>
              <a:ext cx="1219200" cy="533400"/>
            </a:xfrm>
            <a:prstGeom prst="roundRect">
              <a:avLst/>
            </a:prstGeom>
            <a:ln>
              <a:noFill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0285" name="Text Box 26"/>
            <p:cNvSpPr txBox="1">
              <a:spLocks noChangeArrowheads="1"/>
            </p:cNvSpPr>
            <p:nvPr/>
          </p:nvSpPr>
          <p:spPr bwMode="auto">
            <a:xfrm>
              <a:off x="990600" y="2743200"/>
              <a:ext cx="121920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th-TH" sz="1500" b="1">
                  <a:solidFill>
                    <a:srgbClr val="FFFF00"/>
                  </a:solidFill>
                  <a:latin typeface="Tahoma" pitchFamily="34" charset="0"/>
                  <a:cs typeface="Tahoma" pitchFamily="34" charset="0"/>
                </a:rPr>
                <a:t>ออกกฎกระทรวง</a:t>
              </a:r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>
            <a:off x="2514600" y="2660650"/>
            <a:ext cx="914400" cy="83820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2286000" y="2889250"/>
            <a:ext cx="1143000" cy="3000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5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คำแนะนำ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rot="5400000">
            <a:off x="1828800" y="2813050"/>
            <a:ext cx="685800" cy="38100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 flipH="1">
            <a:off x="1108075" y="3006725"/>
            <a:ext cx="374650" cy="304800"/>
          </a:xfrm>
          <a:prstGeom prst="straightConnector1">
            <a:avLst/>
          </a:prstGeom>
          <a:ln w="38100">
            <a:solidFill>
              <a:srgbClr val="92D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295400" y="2303463"/>
            <a:ext cx="457200" cy="17462"/>
          </a:xfrm>
          <a:prstGeom prst="line">
            <a:avLst/>
          </a:prstGeom>
          <a:ln w="38100">
            <a:solidFill>
              <a:schemeClr val="bg2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8"/>
          <p:cNvSpPr>
            <a:spLocks/>
          </p:cNvSpPr>
          <p:nvPr/>
        </p:nvSpPr>
        <p:spPr bwMode="auto">
          <a:xfrm>
            <a:off x="1219200" y="838200"/>
            <a:ext cx="2273300" cy="419100"/>
          </a:xfrm>
          <a:prstGeom prst="rect">
            <a:avLst/>
          </a:prstGeom>
          <a:solidFill>
            <a:srgbClr val="FFCCFF"/>
          </a:solidFill>
          <a:ln>
            <a:solidFill>
              <a:schemeClr val="bg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896" tIns="50798" rIns="88896" bIns="50798" anchor="ctr"/>
          <a:lstStyle/>
          <a:p>
            <a:pPr algn="ctr" defTabSz="9141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002060"/>
                </a:solidFill>
                <a:latin typeface="Tahoma" pitchFamily="34" charset="0"/>
                <a:ea typeface="Helvetica" charset="0"/>
                <a:cs typeface="Tahoma" pitchFamily="34" charset="0"/>
                <a:sym typeface="Helvetica" charset="0"/>
              </a:rPr>
              <a:t>ระบบบริหาร </a:t>
            </a:r>
            <a:r>
              <a:rPr lang="en-US" b="1" dirty="0">
                <a:solidFill>
                  <a:srgbClr val="002060"/>
                </a:solidFill>
                <a:latin typeface="Tahoma" pitchFamily="34" charset="0"/>
                <a:ea typeface="Helvetica" charset="0"/>
                <a:cs typeface="Tahoma" pitchFamily="34" charset="0"/>
                <a:sym typeface="Helvetica" charset="0"/>
              </a:rPr>
              <a:t>Board</a:t>
            </a:r>
            <a:endParaRPr lang="en-US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62" name="Text Box 26"/>
          <p:cNvSpPr txBox="1">
            <a:spLocks noChangeArrowheads="1"/>
          </p:cNvSpPr>
          <p:nvPr/>
        </p:nvSpPr>
        <p:spPr bwMode="auto">
          <a:xfrm>
            <a:off x="304800" y="1295400"/>
            <a:ext cx="2286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การสร้างนโยบาย</a:t>
            </a:r>
          </a:p>
          <a:p>
            <a:pPr algn="ctr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th-TH" sz="1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 การขับเคลื่อนมติ</a:t>
            </a:r>
          </a:p>
        </p:txBody>
      </p:sp>
      <p:sp>
        <p:nvSpPr>
          <p:cNvPr id="52" name="Down Arrow 51"/>
          <p:cNvSpPr/>
          <p:nvPr/>
        </p:nvSpPr>
        <p:spPr>
          <a:xfrm>
            <a:off x="2286000" y="1295400"/>
            <a:ext cx="381000" cy="609600"/>
          </a:xfrm>
          <a:prstGeom prst="downArrow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53" name="Text Box 26"/>
          <p:cNvSpPr txBox="1">
            <a:spLocks noChangeArrowheads="1"/>
          </p:cNvSpPr>
          <p:nvPr/>
        </p:nvSpPr>
        <p:spPr bwMode="auto">
          <a:xfrm>
            <a:off x="6248400" y="2778125"/>
            <a:ext cx="2133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การจัดอบรม/สัมมนา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1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 การสร้างเครือข่าย</a:t>
            </a:r>
          </a:p>
          <a:p>
            <a:pPr marL="109538" indent="-10953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1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การติดตามสมรรถนะเจ้าพนักงาน</a:t>
            </a:r>
          </a:p>
        </p:txBody>
      </p:sp>
      <p:sp>
        <p:nvSpPr>
          <p:cNvPr id="54" name="Down Arrow 53"/>
          <p:cNvSpPr/>
          <p:nvPr/>
        </p:nvSpPr>
        <p:spPr>
          <a:xfrm rot="18942506">
            <a:off x="3086100" y="1203325"/>
            <a:ext cx="381000" cy="1022350"/>
          </a:xfrm>
          <a:prstGeom prst="downArrow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2060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rot="5400000">
            <a:off x="4497388" y="3733800"/>
            <a:ext cx="1065212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>
            <a:off x="4000500" y="3238500"/>
            <a:ext cx="304800" cy="22860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>
            <a:off x="4800601" y="5257800"/>
            <a:ext cx="457200" cy="3175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3924301" y="5295900"/>
            <a:ext cx="381000" cy="3175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0" name="Text Box 26"/>
          <p:cNvSpPr txBox="1">
            <a:spLocks noChangeArrowheads="1"/>
          </p:cNvSpPr>
          <p:nvPr/>
        </p:nvSpPr>
        <p:spPr bwMode="auto">
          <a:xfrm>
            <a:off x="5410200" y="4495800"/>
            <a:ext cx="1143000" cy="508000"/>
          </a:xfrm>
          <a:prstGeom prst="rect">
            <a:avLst/>
          </a:prstGeom>
          <a:solidFill>
            <a:srgbClr val="66FFCC"/>
          </a:solidFill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th-TH" sz="15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จัดการเหตุรำคาญ</a:t>
            </a:r>
          </a:p>
        </p:txBody>
      </p:sp>
      <p:sp>
        <p:nvSpPr>
          <p:cNvPr id="66" name="Rectangle 8"/>
          <p:cNvSpPr>
            <a:spLocks/>
          </p:cNvSpPr>
          <p:nvPr/>
        </p:nvSpPr>
        <p:spPr bwMode="auto">
          <a:xfrm>
            <a:off x="7010400" y="4038600"/>
            <a:ext cx="1600200" cy="876300"/>
          </a:xfrm>
          <a:prstGeom prst="rect">
            <a:avLst/>
          </a:prstGeom>
          <a:solidFill>
            <a:srgbClr val="FFCCFF"/>
          </a:solidFill>
          <a:ln>
            <a:solidFill>
              <a:schemeClr val="bg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896" tIns="50798" rIns="88896" bIns="50798" anchor="ctr"/>
          <a:lstStyle/>
          <a:p>
            <a:pPr algn="ctr" defTabSz="9141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002060"/>
                </a:solidFill>
                <a:latin typeface="Tahoma" pitchFamily="34" charset="0"/>
                <a:ea typeface="Helvetica" charset="0"/>
                <a:cs typeface="Tahoma" pitchFamily="34" charset="0"/>
                <a:sym typeface="Helvetica" charset="0"/>
              </a:rPr>
              <a:t>ระบบการ</a:t>
            </a:r>
            <a:br>
              <a:rPr lang="th-TH" b="1" dirty="0">
                <a:solidFill>
                  <a:srgbClr val="002060"/>
                </a:solidFill>
                <a:latin typeface="Tahoma" pitchFamily="34" charset="0"/>
                <a:ea typeface="Helvetica" charset="0"/>
                <a:cs typeface="Tahoma" pitchFamily="34" charset="0"/>
                <a:sym typeface="Helvetica" charset="0"/>
              </a:rPr>
            </a:br>
            <a:r>
              <a:rPr lang="th-TH" b="1" dirty="0">
                <a:solidFill>
                  <a:srgbClr val="002060"/>
                </a:solidFill>
                <a:latin typeface="Tahoma" pitchFamily="34" charset="0"/>
                <a:ea typeface="Helvetica" charset="0"/>
                <a:cs typeface="Tahoma" pitchFamily="34" charset="0"/>
                <a:sym typeface="Helvetica" charset="0"/>
              </a:rPr>
              <a:t>เฝ้าระวัง/ติดตามกำกับ</a:t>
            </a:r>
            <a:endParaRPr lang="en-US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72" name="Text Box 26"/>
          <p:cNvSpPr txBox="1">
            <a:spLocks noChangeArrowheads="1"/>
          </p:cNvSpPr>
          <p:nvPr/>
        </p:nvSpPr>
        <p:spPr bwMode="auto">
          <a:xfrm>
            <a:off x="3352800" y="1320800"/>
            <a:ext cx="2286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สนับสนุนการบังคับใช้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th-TH" sz="1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 การประเมินผลภาพรวม</a:t>
            </a:r>
          </a:p>
        </p:txBody>
      </p:sp>
      <p:sp>
        <p:nvSpPr>
          <p:cNvPr id="69" name="Right Brace 68"/>
          <p:cNvSpPr/>
          <p:nvPr/>
        </p:nvSpPr>
        <p:spPr>
          <a:xfrm>
            <a:off x="6553200" y="3733800"/>
            <a:ext cx="381000" cy="1752600"/>
          </a:xfrm>
          <a:prstGeom prst="rightBrace">
            <a:avLst>
              <a:gd name="adj1" fmla="val 51318"/>
              <a:gd name="adj2" fmla="val 50000"/>
            </a:avLst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28575">
                <a:solidFill>
                  <a:srgbClr val="C0000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70" name="Text Box 26"/>
          <p:cNvSpPr txBox="1">
            <a:spLocks noChangeArrowheads="1"/>
          </p:cNvSpPr>
          <p:nvPr/>
        </p:nvSpPr>
        <p:spPr bwMode="auto">
          <a:xfrm>
            <a:off x="6705600" y="4999038"/>
            <a:ext cx="2438400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การจัดระบบข้อมูล</a:t>
            </a:r>
            <a:endParaRPr lang="en-US" sz="1500" b="1" dirty="0">
              <a:solidFill>
                <a:schemeClr val="accent3">
                  <a:lumMod val="20000"/>
                  <a:lumOff val="8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การตรวจประเมิน </a:t>
            </a:r>
            <a:r>
              <a:rPr lang="th-TH" sz="1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สปก.</a:t>
            </a:r>
            <a:endParaRPr lang="th-TH" sz="1500" b="1" dirty="0">
              <a:solidFill>
                <a:schemeClr val="accent3">
                  <a:lumMod val="20000"/>
                  <a:lumOff val="8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109538" indent="-10953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1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การประเมินผลการบริการสุขาภิบาล</a:t>
            </a:r>
          </a:p>
          <a:p>
            <a:pPr marL="109538" indent="-10953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1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การจัดทำข้อเสนอ </a:t>
            </a:r>
            <a:r>
              <a:rPr lang="en-US" sz="1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Board</a:t>
            </a:r>
            <a:endParaRPr lang="th-TH" sz="1500" b="1" dirty="0">
              <a:solidFill>
                <a:schemeClr val="accent3">
                  <a:lumMod val="20000"/>
                  <a:lumOff val="8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1" name="Rectangle 8"/>
          <p:cNvSpPr>
            <a:spLocks/>
          </p:cNvSpPr>
          <p:nvPr/>
        </p:nvSpPr>
        <p:spPr bwMode="auto">
          <a:xfrm>
            <a:off x="838200" y="4321175"/>
            <a:ext cx="1600200" cy="876300"/>
          </a:xfrm>
          <a:prstGeom prst="rect">
            <a:avLst/>
          </a:prstGeom>
          <a:solidFill>
            <a:srgbClr val="FFCCFF"/>
          </a:solidFill>
          <a:ln>
            <a:solidFill>
              <a:schemeClr val="bg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896" tIns="50798" rIns="88896" bIns="50798" anchor="ctr"/>
          <a:lstStyle/>
          <a:p>
            <a:pPr algn="ctr" defTabSz="9141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002060"/>
                </a:solidFill>
                <a:latin typeface="Tahoma" pitchFamily="34" charset="0"/>
                <a:ea typeface="Helvetica" charset="0"/>
                <a:cs typeface="Tahoma" pitchFamily="34" charset="0"/>
                <a:sym typeface="Helvetica" charset="0"/>
              </a:rPr>
              <a:t>ระบบการ</a:t>
            </a:r>
            <a:br>
              <a:rPr lang="th-TH" b="1" dirty="0">
                <a:solidFill>
                  <a:srgbClr val="002060"/>
                </a:solidFill>
                <a:latin typeface="Tahoma" pitchFamily="34" charset="0"/>
                <a:ea typeface="Helvetica" charset="0"/>
                <a:cs typeface="Tahoma" pitchFamily="34" charset="0"/>
                <a:sym typeface="Helvetica" charset="0"/>
              </a:rPr>
            </a:br>
            <a:r>
              <a:rPr lang="th-TH" b="1" dirty="0">
                <a:solidFill>
                  <a:srgbClr val="002060"/>
                </a:solidFill>
                <a:latin typeface="Tahoma" pitchFamily="34" charset="0"/>
                <a:ea typeface="Helvetica" charset="0"/>
                <a:cs typeface="Tahoma" pitchFamily="34" charset="0"/>
                <a:sym typeface="Helvetica" charset="0"/>
              </a:rPr>
              <a:t>สนับสนุนการบังคับใช้ กม.</a:t>
            </a:r>
            <a:endParaRPr lang="en-US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2" name="Right Brace 71"/>
          <p:cNvSpPr/>
          <p:nvPr/>
        </p:nvSpPr>
        <p:spPr>
          <a:xfrm flipH="1">
            <a:off x="2514600" y="3505200"/>
            <a:ext cx="381000" cy="1752600"/>
          </a:xfrm>
          <a:prstGeom prst="rightBrace">
            <a:avLst>
              <a:gd name="adj1" fmla="val 51318"/>
              <a:gd name="adj2" fmla="val 50000"/>
            </a:avLst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28575">
                <a:solidFill>
                  <a:srgbClr val="C0000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0277" name="Text Box 26"/>
          <p:cNvSpPr txBox="1">
            <a:spLocks noChangeArrowheads="1"/>
          </p:cNvSpPr>
          <p:nvPr/>
        </p:nvSpPr>
        <p:spPr bwMode="auto">
          <a:xfrm>
            <a:off x="304800" y="5235575"/>
            <a:ext cx="2514600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indent="-109538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th-TH" sz="1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การพัฒนาระบบการตราข้อบัญญัติ</a:t>
            </a:r>
          </a:p>
          <a:p>
            <a:pPr marL="109538" indent="-109538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th-TH" sz="1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การส่งเสริมการบังคับใช้ </a:t>
            </a:r>
            <a:r>
              <a:rPr lang="th-TH" sz="15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กม.สธ.</a:t>
            </a:r>
            <a:endParaRPr lang="en-US" sz="1500" b="1" dirty="0">
              <a:solidFill>
                <a:schemeClr val="accent3">
                  <a:lumMod val="20000"/>
                  <a:lumOff val="8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109538" indent="-109538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th-TH" sz="1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การสนับสนุนจัดทำ </a:t>
            </a:r>
            <a:r>
              <a:rPr lang="en-US" sz="1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HIA</a:t>
            </a:r>
          </a:p>
          <a:p>
            <a:pPr marL="109538" indent="-109538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th-TH" sz="1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การร่วมบังคับใช้ กม.กรณี(</a:t>
            </a:r>
            <a:r>
              <a:rPr lang="en-US" sz="1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Case)</a:t>
            </a:r>
            <a:r>
              <a:rPr lang="th-TH" sz="1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สำคัญ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5029200" y="3733800"/>
            <a:ext cx="990600" cy="158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0800000" flipV="1">
            <a:off x="5486401" y="5105399"/>
            <a:ext cx="533400" cy="45720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5400000">
            <a:off x="5639594" y="4114006"/>
            <a:ext cx="7620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10245" idx="1"/>
          </p:cNvCxnSpPr>
          <p:nvPr/>
        </p:nvCxnSpPr>
        <p:spPr>
          <a:xfrm>
            <a:off x="2286000" y="3505200"/>
            <a:ext cx="533400" cy="14605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277504" y="228600"/>
            <a:ext cx="381000" cy="3810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</p:txBody>
      </p:sp>
      <p:sp>
        <p:nvSpPr>
          <p:cNvPr id="116" name="Rectangle 115"/>
          <p:cNvSpPr/>
          <p:nvPr/>
        </p:nvSpPr>
        <p:spPr>
          <a:xfrm>
            <a:off x="457200" y="1524000"/>
            <a:ext cx="2667000" cy="2514600"/>
          </a:xfrm>
          <a:prstGeom prst="rect">
            <a:avLst/>
          </a:pr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117" name="Down Arrow 116"/>
          <p:cNvSpPr/>
          <p:nvPr/>
        </p:nvSpPr>
        <p:spPr>
          <a:xfrm flipV="1">
            <a:off x="1600200" y="3810000"/>
            <a:ext cx="381000" cy="457200"/>
          </a:xfrm>
          <a:prstGeom prst="downArrow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228600" y="6096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0" name="TextBox 59"/>
          <p:cNvSpPr txBox="1"/>
          <p:nvPr/>
        </p:nvSpPr>
        <p:spPr>
          <a:xfrm>
            <a:off x="257176" y="685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5</a:t>
            </a:r>
            <a:endParaRPr lang="th-TH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304800" y="4114800"/>
            <a:ext cx="4876800" cy="2667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1143000" y="1981200"/>
            <a:ext cx="1981200" cy="8679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ผู้ว่าฯ ประธาน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ส่วนราชการอื่น กก.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14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สสจ.</a:t>
            </a:r>
            <a:r>
              <a:rPr lang="th-TH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ฝ่ายเลขาฯ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พวกเรา ผู้ช่วยเลขาฯ</a:t>
            </a:r>
            <a:endParaRPr lang="th-TH" sz="1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th-TH" b="1" dirty="0" smtClean="0"/>
              <a:t>บทบาท </a:t>
            </a:r>
            <a:r>
              <a:rPr lang="en-US" b="1" dirty="0" smtClean="0"/>
              <a:t>Regulator</a:t>
            </a:r>
            <a:r>
              <a:rPr lang="th-TH" b="1" dirty="0" smtClean="0"/>
              <a:t> ของ อนุกก.สธ.จว. / สสจ.</a:t>
            </a:r>
            <a:endParaRPr lang="en-US" b="1" dirty="0"/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2514600" y="1143000"/>
            <a:ext cx="2514600" cy="753573"/>
            <a:chOff x="685800" y="1905000"/>
            <a:chExt cx="1828800" cy="565179"/>
          </a:xfrm>
        </p:grpSpPr>
        <p:sp>
          <p:nvSpPr>
            <p:cNvPr id="5" name="Rounded Rectangle 4"/>
            <p:cNvSpPr/>
            <p:nvPr/>
          </p:nvSpPr>
          <p:spPr>
            <a:xfrm>
              <a:off x="685800" y="1905000"/>
              <a:ext cx="1828800" cy="457200"/>
            </a:xfrm>
            <a:prstGeom prst="roundRect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>
                <a:solidFill>
                  <a:schemeClr val="tx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 Box 26"/>
            <p:cNvSpPr txBox="1">
              <a:spLocks noChangeArrowheads="1"/>
            </p:cNvSpPr>
            <p:nvPr/>
          </p:nvSpPr>
          <p:spPr bwMode="auto">
            <a:xfrm>
              <a:off x="685800" y="1985431"/>
              <a:ext cx="1752600" cy="484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th-TH" sz="2000" b="1">
                  <a:latin typeface="Tahoma" pitchFamily="34" charset="0"/>
                  <a:cs typeface="Tahoma" pitchFamily="34" charset="0"/>
                </a:rPr>
                <a:t>คณะกรรมการ สธ.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48000" y="2133600"/>
            <a:ext cx="2057400" cy="381000"/>
            <a:chOff x="2819400" y="2133600"/>
            <a:chExt cx="2057400" cy="381000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2819400" y="2133600"/>
              <a:ext cx="2057400" cy="381000"/>
            </a:xfrm>
            <a:prstGeom prst="roundRect">
              <a:avLst/>
            </a:prstGeom>
            <a:ln>
              <a:noFill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9" name="Text Box 26"/>
            <p:cNvSpPr txBox="1">
              <a:spLocks noChangeArrowheads="1"/>
            </p:cNvSpPr>
            <p:nvPr/>
          </p:nvSpPr>
          <p:spPr bwMode="auto">
            <a:xfrm>
              <a:off x="2819400" y="2133600"/>
              <a:ext cx="198120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th-TH" sz="1600" b="1" dirty="0" smtClean="0">
                  <a:solidFill>
                    <a:srgbClr val="FFFF00"/>
                  </a:solidFill>
                  <a:latin typeface="Tahoma" pitchFamily="34" charset="0"/>
                  <a:cs typeface="Tahoma" pitchFamily="34" charset="0"/>
                </a:rPr>
                <a:t>คณะอนุ กก. </a:t>
              </a:r>
              <a:r>
                <a:rPr lang="th-TH" sz="1600" b="1" dirty="0" err="1" smtClean="0">
                  <a:solidFill>
                    <a:srgbClr val="FFFF00"/>
                  </a:solidFill>
                  <a:latin typeface="Tahoma" pitchFamily="34" charset="0"/>
                  <a:cs typeface="Tahoma" pitchFamily="34" charset="0"/>
                </a:rPr>
                <a:t>สธ.จว.</a:t>
              </a:r>
              <a:endParaRPr lang="th-TH" sz="16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2" name="Down Arrow 11"/>
          <p:cNvSpPr/>
          <p:nvPr/>
        </p:nvSpPr>
        <p:spPr>
          <a:xfrm>
            <a:off x="3352800" y="1752600"/>
            <a:ext cx="228600" cy="304800"/>
          </a:xfrm>
          <a:prstGeom prst="downArrow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2514600" y="1752600"/>
            <a:ext cx="9906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แต่งตั้ง</a:t>
            </a:r>
            <a:endParaRPr lang="th-TH" sz="1400" b="1" dirty="0">
              <a:solidFill>
                <a:schemeClr val="accent3">
                  <a:lumMod val="20000"/>
                  <a:lumOff val="8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Down Arrow 14"/>
          <p:cNvSpPr/>
          <p:nvPr/>
        </p:nvSpPr>
        <p:spPr>
          <a:xfrm flipV="1">
            <a:off x="3810000" y="1752600"/>
            <a:ext cx="228600" cy="304800"/>
          </a:xfrm>
          <a:prstGeom prst="downArrow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3810000" y="1752601"/>
            <a:ext cx="28194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รายงาน/เสนอแนะ/ออก ปก.</a:t>
            </a:r>
            <a:endParaRPr lang="th-TH" sz="1400" b="1" dirty="0">
              <a:solidFill>
                <a:schemeClr val="accent3">
                  <a:lumMod val="20000"/>
                  <a:lumOff val="8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943600" y="2133600"/>
            <a:ext cx="2057400" cy="381000"/>
            <a:chOff x="2819400" y="2133600"/>
            <a:chExt cx="2057400" cy="381000"/>
          </a:xfrm>
        </p:grpSpPr>
        <p:sp>
          <p:nvSpPr>
            <p:cNvPr id="18" name="Rounded Rectangle 17"/>
            <p:cNvSpPr/>
            <p:nvPr/>
          </p:nvSpPr>
          <p:spPr bwMode="auto">
            <a:xfrm>
              <a:off x="2819400" y="2133600"/>
              <a:ext cx="2057400" cy="381000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srgbClr val="FFFF00"/>
                </a:solidFill>
              </a:endParaRPr>
            </a:p>
          </p:txBody>
        </p:sp>
        <p:sp>
          <p:nvSpPr>
            <p:cNvPr id="19" name="Text Box 26"/>
            <p:cNvSpPr txBox="1">
              <a:spLocks noChangeArrowheads="1"/>
            </p:cNvSpPr>
            <p:nvPr/>
          </p:nvSpPr>
          <p:spPr bwMode="auto">
            <a:xfrm>
              <a:off x="2819400" y="2133600"/>
              <a:ext cx="1981200" cy="313932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th-TH" sz="1600" b="1" dirty="0" smtClean="0">
                  <a:solidFill>
                    <a:srgbClr val="FFFF00"/>
                  </a:solidFill>
                  <a:latin typeface="Tahoma" pitchFamily="34" charset="0"/>
                  <a:cs typeface="Tahoma" pitchFamily="34" charset="0"/>
                </a:rPr>
                <a:t>คณะอนุกก.อุทธรณ์</a:t>
              </a:r>
              <a:endParaRPr lang="th-TH" sz="16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0" name="Group 32"/>
          <p:cNvGrpSpPr>
            <a:grpSpLocks/>
          </p:cNvGrpSpPr>
          <p:nvPr/>
        </p:nvGrpSpPr>
        <p:grpSpPr bwMode="auto">
          <a:xfrm>
            <a:off x="6096000" y="1066800"/>
            <a:ext cx="1600200" cy="457199"/>
            <a:chOff x="685800" y="1905000"/>
            <a:chExt cx="1828800" cy="457200"/>
          </a:xfrm>
        </p:grpSpPr>
        <p:sp>
          <p:nvSpPr>
            <p:cNvPr id="21" name="Rounded Rectangle 20"/>
            <p:cNvSpPr/>
            <p:nvPr/>
          </p:nvSpPr>
          <p:spPr>
            <a:xfrm>
              <a:off x="685800" y="1905000"/>
              <a:ext cx="1828800" cy="457200"/>
            </a:xfrm>
            <a:prstGeom prst="roundRect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>
                <a:solidFill>
                  <a:schemeClr val="tx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685800" y="1985429"/>
              <a:ext cx="1752600" cy="276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th-TH" sz="2000" b="1" dirty="0" err="1" smtClean="0">
                  <a:latin typeface="Tahoma" pitchFamily="34" charset="0"/>
                  <a:cs typeface="Tahoma" pitchFamily="34" charset="0"/>
                </a:rPr>
                <a:t>รมต.สธ.</a:t>
              </a:r>
              <a:endParaRPr lang="th-TH" sz="2000" b="1" dirty="0">
                <a:latin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23" name="Straight Arrow Connector 22"/>
          <p:cNvCxnSpPr>
            <a:stCxn id="22" idx="1"/>
            <a:endCxn id="5" idx="3"/>
          </p:cNvCxnSpPr>
          <p:nvPr/>
        </p:nvCxnSpPr>
        <p:spPr>
          <a:xfrm rot="10800000" flipV="1">
            <a:off x="5029200" y="1285727"/>
            <a:ext cx="1066800" cy="162073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5029200" y="1066800"/>
            <a:ext cx="1143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th-TH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ให้นโยบาย</a:t>
            </a:r>
            <a:endParaRPr lang="th-TH" sz="1400" b="1" dirty="0">
              <a:solidFill>
                <a:schemeClr val="accent3">
                  <a:lumMod val="20000"/>
                  <a:lumOff val="8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Down Arrow 26"/>
          <p:cNvSpPr/>
          <p:nvPr/>
        </p:nvSpPr>
        <p:spPr>
          <a:xfrm flipV="1">
            <a:off x="6781800" y="1524000"/>
            <a:ext cx="228600" cy="533400"/>
          </a:xfrm>
          <a:prstGeom prst="downArrow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6781800" y="1600200"/>
            <a:ext cx="205740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รายงานเสนอ</a:t>
            </a:r>
            <a:br>
              <a:rPr lang="th-TH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th-TH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คำวินิจฉัย</a:t>
            </a:r>
            <a:endParaRPr lang="th-TH" sz="1400" b="1" dirty="0">
              <a:solidFill>
                <a:schemeClr val="accent3">
                  <a:lumMod val="20000"/>
                  <a:lumOff val="8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3505994" y="3047206"/>
            <a:ext cx="9144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447800" y="3124200"/>
            <a:ext cx="5943600" cy="158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1219200" y="3352800"/>
            <a:ext cx="4572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3124200" y="2743200"/>
            <a:ext cx="1524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th-TH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บทบาท/หน้าที่</a:t>
            </a:r>
            <a:endParaRPr lang="th-TH" sz="1400" b="1" dirty="0">
              <a:solidFill>
                <a:schemeClr val="accent3">
                  <a:lumMod val="20000"/>
                  <a:lumOff val="8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Rectangle 8"/>
          <p:cNvSpPr>
            <a:spLocks/>
          </p:cNvSpPr>
          <p:nvPr/>
        </p:nvSpPr>
        <p:spPr bwMode="auto">
          <a:xfrm>
            <a:off x="304800" y="3276600"/>
            <a:ext cx="2590800" cy="762000"/>
          </a:xfrm>
          <a:prstGeom prst="rect">
            <a:avLst/>
          </a:prstGeom>
          <a:solidFill>
            <a:srgbClr val="FFCCFF"/>
          </a:solidFill>
          <a:ln>
            <a:solidFill>
              <a:schemeClr val="bg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896" tIns="50798" rIns="88896" bIns="50798" anchor="ctr"/>
          <a:lstStyle/>
          <a:p>
            <a:pPr algn="ctr" defTabSz="9141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 smtClean="0">
                <a:solidFill>
                  <a:srgbClr val="002060"/>
                </a:solidFill>
                <a:latin typeface="Tahoma" pitchFamily="34" charset="0"/>
                <a:ea typeface="Helvetica" charset="0"/>
                <a:cs typeface="Tahoma" pitchFamily="34" charset="0"/>
                <a:sym typeface="Helvetica" charset="0"/>
              </a:rPr>
              <a:t>(๑) เสนอนโยบาย/แผนงาน/มาตรการ/ปสง.</a:t>
            </a:r>
            <a:br>
              <a:rPr lang="th-TH" sz="1600" b="1" dirty="0" smtClean="0">
                <a:solidFill>
                  <a:srgbClr val="002060"/>
                </a:solidFill>
                <a:latin typeface="Tahoma" pitchFamily="34" charset="0"/>
                <a:ea typeface="Helvetica" charset="0"/>
                <a:cs typeface="Tahoma" pitchFamily="34" charset="0"/>
                <a:sym typeface="Helvetica" charset="0"/>
              </a:rPr>
            </a:br>
            <a:r>
              <a:rPr lang="th-TH" sz="1600" b="1" dirty="0" smtClean="0">
                <a:solidFill>
                  <a:srgbClr val="002060"/>
                </a:solidFill>
                <a:latin typeface="Tahoma" pitchFamily="34" charset="0"/>
                <a:ea typeface="Helvetica" charset="0"/>
                <a:cs typeface="Tahoma" pitchFamily="34" charset="0"/>
                <a:sym typeface="Helvetica" charset="0"/>
              </a:rPr>
              <a:t>หน่วยงานที่เกี่ยวข้อง</a:t>
            </a:r>
            <a:endParaRPr lang="en-US" sz="16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6" name="Group 8"/>
          <p:cNvGrpSpPr>
            <a:grpSpLocks/>
          </p:cNvGrpSpPr>
          <p:nvPr/>
        </p:nvGrpSpPr>
        <p:grpSpPr bwMode="auto">
          <a:xfrm>
            <a:off x="609600" y="4191000"/>
            <a:ext cx="2043113" cy="692149"/>
            <a:chOff x="821532" y="2732484"/>
            <a:chExt cx="2042666" cy="925116"/>
          </a:xfrm>
        </p:grpSpPr>
        <p:pic>
          <p:nvPicPr>
            <p:cNvPr id="37" name="Picture 5" descr="image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21532" y="2732484"/>
              <a:ext cx="2042666" cy="925116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</p:pic>
        <p:sp>
          <p:nvSpPr>
            <p:cNvPr id="38" name="Rectangle 6"/>
            <p:cNvSpPr>
              <a:spLocks/>
            </p:cNvSpPr>
            <p:nvPr/>
          </p:nvSpPr>
          <p:spPr bwMode="auto">
            <a:xfrm>
              <a:off x="990601" y="2757339"/>
              <a:ext cx="1676400" cy="747861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  <p:txBody>
            <a:bodyPr lIns="88896" tIns="50798" rIns="88896" bIns="50798" anchor="ctr"/>
            <a:lstStyle/>
            <a:p>
              <a:pPr algn="ctr" defTabSz="912813"/>
              <a:r>
                <a:rPr lang="th-TH" sz="2000" b="1" dirty="0" err="1">
                  <a:solidFill>
                    <a:srgbClr val="002060"/>
                  </a:solidFill>
                  <a:latin typeface="Tahoma" pitchFamily="34" charset="0"/>
                  <a:ea typeface="Helvetica" charset="0"/>
                  <a:cs typeface="Tahoma" pitchFamily="34" charset="0"/>
                  <a:sym typeface="Helvetica" charset="0"/>
                </a:rPr>
                <a:t>อปท.</a:t>
              </a:r>
              <a:r>
                <a:rPr lang="th-TH" sz="1600" b="1" dirty="0">
                  <a:solidFill>
                    <a:srgbClr val="002060"/>
                  </a:solidFill>
                  <a:latin typeface="Tahoma" pitchFamily="34" charset="0"/>
                  <a:ea typeface="Helvetica" charset="0"/>
                  <a:cs typeface="Tahoma" pitchFamily="34" charset="0"/>
                  <a:sym typeface="Helvetica" charset="0"/>
                </a:rPr>
                <a:t/>
              </a:r>
              <a:br>
                <a:rPr lang="th-TH" sz="1600" b="1" dirty="0">
                  <a:solidFill>
                    <a:srgbClr val="002060"/>
                  </a:solidFill>
                  <a:latin typeface="Tahoma" pitchFamily="34" charset="0"/>
                  <a:ea typeface="Helvetica" charset="0"/>
                  <a:cs typeface="Tahoma" pitchFamily="34" charset="0"/>
                  <a:sym typeface="Helvetica" charset="0"/>
                </a:rPr>
              </a:br>
              <a:r>
                <a:rPr lang="th-TH" sz="1600" b="1" dirty="0" smtClean="0">
                  <a:solidFill>
                    <a:srgbClr val="002060"/>
                  </a:solidFill>
                  <a:latin typeface="Tahoma" pitchFamily="34" charset="0"/>
                  <a:ea typeface="Helvetica" charset="0"/>
                  <a:cs typeface="Tahoma" pitchFamily="34" charset="0"/>
                  <a:sym typeface="Helvetica" charset="0"/>
                </a:rPr>
                <a:t>(</a:t>
              </a:r>
              <a:r>
                <a:rPr lang="th-TH" sz="1600" b="1" dirty="0" err="1" smtClean="0">
                  <a:solidFill>
                    <a:srgbClr val="002060"/>
                  </a:solidFill>
                  <a:latin typeface="Tahoma" pitchFamily="34" charset="0"/>
                  <a:ea typeface="Helvetica" charset="0"/>
                  <a:cs typeface="Tahoma" pitchFamily="34" charset="0"/>
                  <a:sym typeface="Helvetica" charset="0"/>
                </a:rPr>
                <a:t>จพถ.</a:t>
              </a:r>
              <a:r>
                <a:rPr lang="th-TH" sz="1600" b="1" dirty="0" smtClean="0">
                  <a:solidFill>
                    <a:srgbClr val="002060"/>
                  </a:solidFill>
                  <a:latin typeface="Tahoma" pitchFamily="34" charset="0"/>
                  <a:ea typeface="Helvetica" charset="0"/>
                  <a:cs typeface="Tahoma" pitchFamily="34" charset="0"/>
                  <a:sym typeface="Helvetica" charset="0"/>
                </a:rPr>
                <a:t>/</a:t>
              </a:r>
              <a:r>
                <a:rPr lang="th-TH" sz="1600" b="1" dirty="0" err="1" smtClean="0">
                  <a:solidFill>
                    <a:srgbClr val="002060"/>
                  </a:solidFill>
                  <a:latin typeface="Tahoma" pitchFamily="34" charset="0"/>
                  <a:ea typeface="Helvetica" charset="0"/>
                  <a:cs typeface="Tahoma" pitchFamily="34" charset="0"/>
                  <a:sym typeface="Helvetica" charset="0"/>
                </a:rPr>
                <a:t>จพส.</a:t>
              </a:r>
              <a:r>
                <a:rPr lang="th-TH" sz="1600" b="1" dirty="0" smtClean="0">
                  <a:solidFill>
                    <a:srgbClr val="002060"/>
                  </a:solidFill>
                  <a:latin typeface="Tahoma" pitchFamily="34" charset="0"/>
                  <a:ea typeface="Helvetica" charset="0"/>
                  <a:cs typeface="Tahoma" pitchFamily="34" charset="0"/>
                  <a:sym typeface="Helvetica" charset="0"/>
                </a:rPr>
                <a:t>)</a:t>
              </a:r>
              <a:endParaRPr lang="en-US" b="1" dirty="0">
                <a:solidFill>
                  <a:srgbClr val="002060"/>
                </a:solidFill>
                <a:latin typeface="Tahoma" pitchFamily="34" charset="0"/>
                <a:ea typeface="Helvetica" charset="0"/>
                <a:cs typeface="Tahoma" pitchFamily="34" charset="0"/>
              </a:endParaRPr>
            </a:p>
          </p:txBody>
        </p:sp>
      </p:grp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685800" y="5029200"/>
            <a:ext cx="1981200" cy="304800"/>
          </a:xfrm>
          <a:prstGeom prst="rect">
            <a:avLst/>
          </a:prstGeom>
          <a:solidFill>
            <a:srgbClr val="DF9FFF"/>
          </a:solidFill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1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ออกข้อบัญญัติท้องถิ่น</a:t>
            </a:r>
          </a:p>
        </p:txBody>
      </p:sp>
      <p:sp>
        <p:nvSpPr>
          <p:cNvPr id="40" name="AutoShape 6"/>
          <p:cNvSpPr>
            <a:spLocks/>
          </p:cNvSpPr>
          <p:nvPr/>
        </p:nvSpPr>
        <p:spPr bwMode="auto">
          <a:xfrm>
            <a:off x="762000" y="5715000"/>
            <a:ext cx="1676400" cy="304800"/>
          </a:xfrm>
          <a:prstGeom prst="roundRect">
            <a:avLst>
              <a:gd name="adj" fmla="val 15380"/>
            </a:avLst>
          </a:prstGeom>
          <a:solidFill>
            <a:srgbClr val="92D050"/>
          </a:solidFill>
          <a:ln w="12700">
            <a:solidFill>
              <a:schemeClr val="bg2">
                <a:lumMod val="20000"/>
                <a:lumOff val="80000"/>
              </a:schemeClr>
            </a:solidFill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>
              <a:defRPr/>
            </a:pPr>
            <a:r>
              <a:rPr lang="en-US" sz="16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สถานที่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16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สปก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 </a:t>
            </a:r>
            <a:endParaRPr lang="en-US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2514600" y="5562600"/>
            <a:ext cx="914400" cy="424732"/>
          </a:xfrm>
          <a:prstGeom prst="rect">
            <a:avLst/>
          </a:prstGeom>
          <a:solidFill>
            <a:srgbClr val="66FFCC"/>
          </a:solidFill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th-TH" sz="12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จัดบริการสุขาภิบาล</a:t>
            </a:r>
          </a:p>
        </p:txBody>
      </p:sp>
      <p:sp>
        <p:nvSpPr>
          <p:cNvPr id="42" name="Down Arrow 41"/>
          <p:cNvSpPr/>
          <p:nvPr/>
        </p:nvSpPr>
        <p:spPr>
          <a:xfrm>
            <a:off x="1143000" y="5334000"/>
            <a:ext cx="1066800" cy="381000"/>
          </a:xfrm>
          <a:prstGeom prst="downArrow">
            <a:avLst>
              <a:gd name="adj1" fmla="val 44883"/>
              <a:gd name="adj2" fmla="val 69502"/>
            </a:avLst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1066800" y="5380268"/>
            <a:ext cx="1143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1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ควบคุม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rot="5400000">
            <a:off x="3694906" y="5219700"/>
            <a:ext cx="3810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6200000" flipH="1">
            <a:off x="1334294" y="4077494"/>
            <a:ext cx="304006" cy="75406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2590005" y="5029199"/>
            <a:ext cx="914401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26"/>
          <p:cNvSpPr txBox="1">
            <a:spLocks noChangeArrowheads="1"/>
          </p:cNvSpPr>
          <p:nvPr/>
        </p:nvSpPr>
        <p:spPr bwMode="auto">
          <a:xfrm>
            <a:off x="3505200" y="5410200"/>
            <a:ext cx="685800" cy="590931"/>
          </a:xfrm>
          <a:prstGeom prst="rect">
            <a:avLst/>
          </a:prstGeom>
          <a:solidFill>
            <a:srgbClr val="66FFCC"/>
          </a:solidFill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th-TH" sz="12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จัดการเหตุรำคาญ</a:t>
            </a:r>
          </a:p>
        </p:txBody>
      </p:sp>
      <p:sp>
        <p:nvSpPr>
          <p:cNvPr id="54" name="Rectangle 8"/>
          <p:cNvSpPr>
            <a:spLocks/>
          </p:cNvSpPr>
          <p:nvPr/>
        </p:nvSpPr>
        <p:spPr bwMode="auto">
          <a:xfrm>
            <a:off x="3048000" y="3505200"/>
            <a:ext cx="1828800" cy="1066800"/>
          </a:xfrm>
          <a:prstGeom prst="rect">
            <a:avLst/>
          </a:prstGeom>
          <a:solidFill>
            <a:srgbClr val="FFCCFF"/>
          </a:solidFill>
          <a:ln>
            <a:solidFill>
              <a:schemeClr val="bg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896" tIns="50798" rIns="88896" bIns="50798" anchor="ctr"/>
          <a:lstStyle/>
          <a:p>
            <a:pPr algn="ctr" defTabSz="9141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 smtClean="0">
                <a:solidFill>
                  <a:srgbClr val="002060"/>
                </a:solidFill>
                <a:latin typeface="Tahoma" pitchFamily="34" charset="0"/>
                <a:ea typeface="Helvetica" charset="0"/>
                <a:cs typeface="Tahoma" pitchFamily="34" charset="0"/>
                <a:sym typeface="Helvetica" charset="0"/>
              </a:rPr>
              <a:t>(๒-๔) สนับสนุนปฏิบัติการ/วิชาการ/พัฒนาศักยภาพกำลังคน</a:t>
            </a:r>
            <a:endParaRPr lang="en-US" sz="16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 rot="5400000">
            <a:off x="1478609" y="4966918"/>
            <a:ext cx="260075" cy="168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8"/>
          <p:cNvSpPr>
            <a:spLocks/>
          </p:cNvSpPr>
          <p:nvPr/>
        </p:nvSpPr>
        <p:spPr bwMode="auto">
          <a:xfrm>
            <a:off x="685800" y="6248400"/>
            <a:ext cx="4267200" cy="4388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88896" tIns="50798" rIns="88896" bIns="50798" anchor="ctr"/>
          <a:lstStyle/>
          <a:p>
            <a:pPr algn="ctr" defTabSz="912813"/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Helvetica" charset="0"/>
                <a:cs typeface="Tahoma" pitchFamily="34" charset="0"/>
                <a:sym typeface="Helvetica" charset="0"/>
              </a:rPr>
              <a:t>เพื่อคุ้มครองสุขภาพ</a:t>
            </a:r>
            <a:r>
              <a:rPr lang="en-US" b="1" dirty="0" err="1" smtClean="0">
                <a:solidFill>
                  <a:schemeClr val="bg1"/>
                </a:solidFill>
                <a:latin typeface="Tahoma" pitchFamily="34" charset="0"/>
                <a:ea typeface="Helvetica" charset="0"/>
                <a:cs typeface="Tahoma" pitchFamily="34" charset="0"/>
                <a:sym typeface="Helvetica" charset="0"/>
              </a:rPr>
              <a:t>ประชาชน</a:t>
            </a: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Helvetica" charset="0"/>
                <a:cs typeface="Tahoma" pitchFamily="34" charset="0"/>
                <a:sym typeface="Helvetica" charset="0"/>
              </a:rPr>
              <a:t>ในท้องถิ่น</a:t>
            </a:r>
            <a:endParaRPr lang="th-TH" b="1" dirty="0">
              <a:solidFill>
                <a:schemeClr val="bg1"/>
              </a:solidFill>
              <a:latin typeface="Tahoma" pitchFamily="34" charset="0"/>
              <a:ea typeface="Helvetica" charset="0"/>
              <a:cs typeface="Tahoma" pitchFamily="34" charset="0"/>
              <a:sym typeface="Helvetica" charset="0"/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rot="5400000">
            <a:off x="1554806" y="6141394"/>
            <a:ext cx="260075" cy="168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5400000">
            <a:off x="2926406" y="6141394"/>
            <a:ext cx="260075" cy="168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5400000">
            <a:off x="3726011" y="6103790"/>
            <a:ext cx="337267" cy="168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8"/>
          <p:cNvSpPr>
            <a:spLocks/>
          </p:cNvSpPr>
          <p:nvPr/>
        </p:nvSpPr>
        <p:spPr bwMode="auto">
          <a:xfrm>
            <a:off x="5105400" y="3886200"/>
            <a:ext cx="1752600" cy="1066800"/>
          </a:xfrm>
          <a:prstGeom prst="rect">
            <a:avLst/>
          </a:prstGeom>
          <a:solidFill>
            <a:srgbClr val="FFCCFF"/>
          </a:solidFill>
          <a:ln>
            <a:solidFill>
              <a:schemeClr val="bg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896" tIns="50798" rIns="88896" bIns="50798" anchor="ctr"/>
          <a:lstStyle/>
          <a:p>
            <a:pPr algn="ctr" defTabSz="9141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 smtClean="0">
                <a:solidFill>
                  <a:srgbClr val="002060"/>
                </a:solidFill>
                <a:latin typeface="Tahoma" pitchFamily="34" charset="0"/>
                <a:ea typeface="Helvetica" charset="0"/>
                <a:cs typeface="Tahoma" pitchFamily="34" charset="0"/>
                <a:sym typeface="Helvetica" charset="0"/>
              </a:rPr>
              <a:t>(๕)ติดตามกำกับควบคุมการปฏิบัติการ</a:t>
            </a:r>
          </a:p>
          <a:p>
            <a:pPr algn="ctr" defTabSz="9141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  <a:sym typeface="Helvetica" charset="0"/>
              </a:rPr>
              <a:t>(มาตรา ๑๑)</a:t>
            </a:r>
            <a:endParaRPr lang="en-US" sz="16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 rot="5400000" flipH="1" flipV="1">
            <a:off x="7124700" y="3162300"/>
            <a:ext cx="12954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5400000">
            <a:off x="5638006" y="3504406"/>
            <a:ext cx="7620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hape 77"/>
          <p:cNvCxnSpPr>
            <a:stCxn id="72" idx="2"/>
            <a:endCxn id="76" idx="3"/>
          </p:cNvCxnSpPr>
          <p:nvPr/>
        </p:nvCxnSpPr>
        <p:spPr>
          <a:xfrm rot="5400000">
            <a:off x="5334000" y="4800600"/>
            <a:ext cx="495300" cy="800100"/>
          </a:xfrm>
          <a:prstGeom prst="bentConnector2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8"/>
          <p:cNvSpPr>
            <a:spLocks/>
          </p:cNvSpPr>
          <p:nvPr/>
        </p:nvSpPr>
        <p:spPr bwMode="auto">
          <a:xfrm>
            <a:off x="7010400" y="3886200"/>
            <a:ext cx="1752600" cy="990600"/>
          </a:xfrm>
          <a:prstGeom prst="rect">
            <a:avLst/>
          </a:prstGeom>
          <a:solidFill>
            <a:srgbClr val="FFCCFF"/>
          </a:solidFill>
          <a:ln>
            <a:solidFill>
              <a:schemeClr val="bg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896" tIns="50798" rIns="88896" bIns="50798" anchor="ctr"/>
          <a:lstStyle/>
          <a:p>
            <a:pPr algn="ctr" defTabSz="9141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 smtClean="0">
                <a:solidFill>
                  <a:srgbClr val="002060"/>
                </a:solidFill>
                <a:latin typeface="Tahoma" pitchFamily="34" charset="0"/>
                <a:ea typeface="Helvetica" charset="0"/>
                <a:cs typeface="Tahoma" pitchFamily="34" charset="0"/>
                <a:sym typeface="Helvetica" charset="0"/>
              </a:rPr>
              <a:t>(๖) รายงาน/เสนอความเห็น/หารือ</a:t>
            </a:r>
            <a:endParaRPr lang="en-US" sz="16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 rot="5400000">
            <a:off x="7011194" y="3504406"/>
            <a:ext cx="7620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514600" y="4572000"/>
            <a:ext cx="533400" cy="158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048000" y="5029200"/>
            <a:ext cx="1600200" cy="158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Box 26"/>
          <p:cNvSpPr txBox="1">
            <a:spLocks noChangeArrowheads="1"/>
          </p:cNvSpPr>
          <p:nvPr/>
        </p:nvSpPr>
        <p:spPr bwMode="auto">
          <a:xfrm>
            <a:off x="4267200" y="5410200"/>
            <a:ext cx="685800" cy="590931"/>
          </a:xfrm>
          <a:prstGeom prst="rect">
            <a:avLst/>
          </a:prstGeom>
          <a:solidFill>
            <a:srgbClr val="66FFCC"/>
          </a:solidFill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th-TH" sz="1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ป้องกันโรค</a:t>
            </a:r>
            <a:br>
              <a:rPr lang="th-TH" sz="1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th-TH" sz="1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ติดต่อ</a:t>
            </a:r>
            <a:endParaRPr lang="th-TH" sz="1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 rot="5400000">
            <a:off x="4456906" y="5218906"/>
            <a:ext cx="3810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0800000">
            <a:off x="2590800" y="4343400"/>
            <a:ext cx="611188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609600" y="9906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3" name="TextBox 62"/>
          <p:cNvSpPr txBox="1"/>
          <p:nvPr/>
        </p:nvSpPr>
        <p:spPr>
          <a:xfrm>
            <a:off x="638176" y="1066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5</a:t>
            </a:r>
            <a:endParaRPr lang="th-TH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153400" cy="1143000"/>
          </a:xfrm>
        </p:spPr>
        <p:txBody>
          <a:bodyPr>
            <a:normAutofit/>
          </a:bodyPr>
          <a:lstStyle/>
          <a:p>
            <a:pPr marL="177800" algn="r"/>
            <a:r>
              <a:rPr lang="th-TH" sz="3200" b="1" dirty="0" smtClean="0">
                <a:latin typeface="Tahoma" pitchFamily="34" charset="0"/>
                <a:cs typeface="Tahoma" pitchFamily="34" charset="0"/>
              </a:rPr>
              <a:t>บทบาท “คณะอนุ </a:t>
            </a:r>
            <a:r>
              <a:rPr lang="th-TH" sz="3200" b="1" dirty="0" err="1" smtClean="0">
                <a:latin typeface="Tahoma" pitchFamily="34" charset="0"/>
                <a:cs typeface="Tahoma" pitchFamily="34" charset="0"/>
              </a:rPr>
              <a:t>กก.สธ.จว.</a:t>
            </a:r>
            <a:r>
              <a:rPr lang="th-TH" sz="3200" b="1" dirty="0" smtClean="0">
                <a:latin typeface="Tahoma" pitchFamily="34" charset="0"/>
                <a:cs typeface="Tahoma" pitchFamily="34" charset="0"/>
              </a:rPr>
              <a:t>”</a:t>
            </a:r>
            <a:br>
              <a:rPr lang="th-TH" sz="3200" b="1" dirty="0" smtClean="0">
                <a:latin typeface="Tahoma" pitchFamily="34" charset="0"/>
                <a:cs typeface="Tahoma" pitchFamily="34" charset="0"/>
              </a:rPr>
            </a:br>
            <a:r>
              <a:rPr lang="th-TH" sz="24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เพื่อการคุ้มครองสิทธิและอำนวยความยุติธรรม</a:t>
            </a:r>
            <a:endParaRPr lang="en-US" sz="3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143000"/>
            <a:ext cx="4038600" cy="1524000"/>
          </a:xfrm>
          <a:prstGeom prst="rect">
            <a:avLst/>
          </a:prstGeom>
          <a:solidFill>
            <a:srgbClr val="B6DF89"/>
          </a:solidFill>
          <a:ln>
            <a:solidFill>
              <a:srgbClr val="00B0F0"/>
            </a:solidFill>
          </a:ln>
        </p:spPr>
        <p:txBody>
          <a:bodyPr vert="horz" anchor="ctr">
            <a:normAutofit fontScale="775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th-TH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(๑) เสนอนโยบาย/มาตรการ/แผนงาน จัดการ </a:t>
            </a: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EH.</a:t>
            </a:r>
            <a:r>
              <a:rPr kumimoji="0" lang="th-TH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ระดับพื้นที่</a:t>
            </a:r>
            <a:endParaRPr kumimoji="0" lang="th-TH" sz="17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287338" marR="0" lvl="0" indent="-2508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h-TH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กำหนดยุทธศาสตร์/เป้าหมายการจัดการ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EH. </a:t>
            </a:r>
            <a:r>
              <a:rPr kumimoji="0" lang="th-TH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ที่เป็นปัญหาของพื้นที่</a:t>
            </a:r>
          </a:p>
          <a:p>
            <a:pPr marL="287338" marR="0" lvl="0" indent="-2508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th-TH" sz="21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กำหนดแผนการประสานงานหน่วยงานที่เกี่ยวข้อง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48200" y="1295400"/>
            <a:ext cx="4343400" cy="1752600"/>
          </a:xfrm>
          <a:prstGeom prst="rect">
            <a:avLst/>
          </a:prstGeom>
          <a:solidFill>
            <a:srgbClr val="9FE6FF"/>
          </a:solidFill>
          <a:ln>
            <a:solidFill>
              <a:srgbClr val="00B0F0"/>
            </a:solidFill>
          </a:ln>
        </p:spPr>
        <p:txBody>
          <a:bodyPr vert="horz" anchor="ctr">
            <a:normAutofit fontScale="85000" lnSpcReduction="1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(๒) ให้คำที่ปรึกษา/สนับสนุนการบังคับใช้ </a:t>
            </a:r>
            <a:r>
              <a:rPr kumimoji="0" lang="th-TH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กม.สธ.</a:t>
            </a:r>
            <a:endParaRPr kumimoji="0" lang="th-TH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287338" marR="0" lvl="0" indent="-2508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h-TH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ให้คำปรึกษาในการบังคับใช้กฎหมาย</a:t>
            </a:r>
          </a:p>
          <a:p>
            <a:pPr marL="287338" marR="0" lvl="0" indent="-2508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h-TH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สนับสนุนการออกข้อบัญญัติท้องถิ่นแบบมีส่วนร่วม</a:t>
            </a:r>
          </a:p>
          <a:p>
            <a:pPr marL="287338" marR="0" lvl="0" indent="-2508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h-TH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สนับสนุนการตรวจตรา/รับรอง ด้านสุขลักษณะ</a:t>
            </a:r>
          </a:p>
          <a:p>
            <a:pPr marL="287338" marR="0" lvl="0" indent="-2508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h-TH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สนับสนุนการดำเนินคดี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th-TH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(ออกคำสั่ง/ปรับ/ฟ้องร้อง)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2819400"/>
            <a:ext cx="4191000" cy="2133600"/>
          </a:xfrm>
          <a:prstGeom prst="rect">
            <a:avLst/>
          </a:prstGeom>
          <a:solidFill>
            <a:srgbClr val="FFCCFF"/>
          </a:solidFill>
          <a:ln>
            <a:solidFill>
              <a:srgbClr val="00B0F0"/>
            </a:solidFill>
          </a:ln>
        </p:spPr>
        <p:txBody>
          <a:bodyPr vert="horz" anchor="ctr">
            <a:no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(๓) </a:t>
            </a:r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จัดทำข้อเสนอเชิง</a:t>
            </a: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นโยบายการพัฒนาศักยภาพและกำลังคน</a:t>
            </a:r>
            <a:endParaRPr kumimoji="0" lang="th-TH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287338" lvl="0" indent="-250825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th-TH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คุณสมบัติ/จำนวนเจ้าพนักงาน</a:t>
            </a:r>
          </a:p>
          <a:p>
            <a:pPr marL="287338" marR="0" lvl="0" indent="-2508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th-TH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พัฒนาสมรรถนะ โดย ปสง.สถาบัน (ความรู้ด้านกฎหมาย/วิชาการ /ทักษะและเทคนิคในการตรวจสอบ/การใช้อุปกรณ์เครื่องมือ /</a:t>
            </a: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ทักษะการประเมินผลกระทบต่อสุขภาพ (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HIA)</a:t>
            </a: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/</a:t>
            </a:r>
            <a:r>
              <a:rPr lang="th-TH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ทักษะการไกล่เกลี่ยเจรจา)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24400" y="3276600"/>
            <a:ext cx="4191000" cy="1600200"/>
          </a:xfrm>
          <a:prstGeom prst="rect">
            <a:avLst/>
          </a:prstGeom>
          <a:solidFill>
            <a:srgbClr val="FFE697"/>
          </a:solidFill>
          <a:ln>
            <a:solidFill>
              <a:srgbClr val="00B0F0"/>
            </a:solidFill>
          </a:ln>
        </p:spPr>
        <p:txBody>
          <a:bodyPr vert="horz" anchor="ctr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(๕) การติดตามกำกับ</a:t>
            </a:r>
            <a:r>
              <a:rPr kumimoji="0" lang="th-TH" b="1" i="0" u="non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/ควบคุมดูแล</a:t>
            </a:r>
            <a:br>
              <a:rPr kumimoji="0" lang="th-TH" b="1" i="0" u="non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</a:b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การใช้ กม.สธ. </a:t>
            </a:r>
            <a:endParaRPr kumimoji="0" lang="th-TH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287338" marR="0" lvl="0" indent="-2508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ตรวจสอบกรณีอุทธรณ์การใช้อำนาจ</a:t>
            </a:r>
          </a:p>
          <a:p>
            <a:pPr marL="287338" marR="0" lvl="0" indent="-2508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ประเมินผลการบังคับใช้กฎหมาย</a:t>
            </a:r>
            <a:b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</a:b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(ทั้งการปฏิบัติการ / การออกข้อบัญญัติ)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5105400"/>
            <a:ext cx="5562600" cy="1600200"/>
          </a:xfrm>
          <a:prstGeom prst="rect">
            <a:avLst/>
          </a:prstGeom>
          <a:solidFill>
            <a:srgbClr val="DEBCE2"/>
          </a:solidFill>
          <a:ln>
            <a:solidFill>
              <a:srgbClr val="00B0F0"/>
            </a:solidFill>
          </a:ln>
        </p:spPr>
        <p:txBody>
          <a:bodyPr vert="horz" anchor="ctr">
            <a:normAutofit lnSpcReduction="1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(๔) การพิจารณา/ตรวจสอบข้อเท็จจริงเพื่อคุ้มครองสุขภาพ</a:t>
            </a:r>
            <a:endParaRPr kumimoji="0" lang="th-TH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287338" marR="0" lvl="0" indent="-2508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การตรวจสอบกรณีร้องเรียนที่เป็นปัญหา/มีผลกระทบชุมชนอย่างร้ายแรง</a:t>
            </a:r>
            <a:endParaRPr lang="th-TH" sz="16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287338" marR="0" lvl="0" indent="-2508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สนับสนุนการประเมินความเสี่ยง /ประเมินผลกระทบสุขภาพ </a:t>
            </a:r>
            <a:b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</a:b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ที่เกิดจากมลภาวะสิ่งแวดล้อม/การสื่อสารความเสี่ยง/ภัยพิบัติ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5020270"/>
            <a:ext cx="2895600" cy="830997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marL="228600" lvl="0" indent="-228600"/>
            <a:r>
              <a:rPr lang="th-TH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(๖) การรายงาน/เสนอข้อ คิดเห็นต่อ </a:t>
            </a:r>
            <a:r>
              <a:rPr lang="th-TH" sz="16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คกก.สธ.</a:t>
            </a:r>
            <a:r>
              <a:rPr lang="th-TH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/การหารือ/ขอคำวินิจฉัย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0" y="6107668"/>
            <a:ext cx="28956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28600" lvl="0" indent="-228600"/>
            <a:r>
              <a:rPr lang="th-TH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(๗) แต่งตั้งคณะทำงานเฉพาะกิจ ตามความจำเป็น</a:t>
            </a:r>
          </a:p>
        </p:txBody>
      </p:sp>
      <p:sp>
        <p:nvSpPr>
          <p:cNvPr id="12" name="Oval 11"/>
          <p:cNvSpPr/>
          <p:nvPr/>
        </p:nvSpPr>
        <p:spPr>
          <a:xfrm>
            <a:off x="609600" y="304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638176" y="381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5</a:t>
            </a:r>
            <a:endParaRPr lang="th-TH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000132"/>
          </a:xfrm>
        </p:spPr>
        <p:txBody>
          <a:bodyPr anchor="ctr">
            <a:noAutofit/>
          </a:bodyPr>
          <a:lstStyle/>
          <a:p>
            <a:pPr algn="ctr"/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อำนาจหน้าที่ตามคำสั่ง</a:t>
            </a:r>
            <a:b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(คณะอนุกรรมการสาธารณสุขจังหวัด)</a:t>
            </a:r>
            <a:endParaRPr lang="th-TH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28662" y="1571612"/>
            <a:ext cx="7686700" cy="5072098"/>
          </a:xfrm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marL="457200" indent="-457200">
              <a:buClr>
                <a:srgbClr val="99FF99"/>
              </a:buClr>
              <a:buFont typeface="+mj-lt"/>
              <a:buAutoNum type="arabicParenR"/>
            </a:pPr>
            <a:endParaRPr lang="th-TH" dirty="0" smtClean="0">
              <a:solidFill>
                <a:srgbClr val="9FE6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Clr>
                <a:srgbClr val="99FF99"/>
              </a:buClr>
              <a:buFont typeface="+mj-lt"/>
              <a:buAutoNum type="arabicParenR"/>
            </a:pPr>
            <a:r>
              <a:rPr lang="th-TH" dirty="0" smtClean="0">
                <a:solidFill>
                  <a:srgbClr val="9FE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สนอความเห็นต่อคณะกรรมการสาธารณสุขในการกำหนดแผนงานและมาตรการเกี่ยวกับการสาธารณสุขด้านอนามัยสิ่งแวดล้อมของจังหวัด และให้ความเห็นในเรื่องใดๆ เกี่ยวกับการสาธารณสุขด้านอนามัยสิ่งแวดล้อมตามที่คณะกรรมการสาธารณสุขมอบหมาย</a:t>
            </a:r>
            <a:r>
              <a:rPr lang="en-US" dirty="0" smtClean="0">
                <a:solidFill>
                  <a:srgbClr val="9FE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th-TH" dirty="0" smtClean="0">
                <a:solidFill>
                  <a:srgbClr val="9FE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(ตาม ม.10(1))</a:t>
            </a:r>
            <a:endParaRPr lang="en-US" dirty="0" smtClean="0">
              <a:solidFill>
                <a:srgbClr val="9FE6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lnSpc>
                <a:spcPct val="120000"/>
              </a:lnSpc>
              <a:buClr>
                <a:srgbClr val="99FF99"/>
              </a:buClr>
              <a:buFont typeface="+mj-lt"/>
              <a:buAutoNum type="arabicParenR"/>
            </a:pPr>
            <a:r>
              <a:rPr lang="th-TH" dirty="0" smtClean="0">
                <a:solidFill>
                  <a:srgbClr val="FFCC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ศึกษา วิเคราะห์และให้ความเห็นต่อคณะกรรมการสาธารณสุขในการปรับปรุงกฎหมายระเบียบ ข้อบังคับ และคำสั่งเกี่ยวกับกฎหมายว่าด้วยการสาธารณสุขด้านอนามัยสิ่งแวดล้อม</a:t>
            </a:r>
            <a:r>
              <a:rPr lang="en-US" dirty="0" smtClean="0">
                <a:solidFill>
                  <a:srgbClr val="FFCC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 </a:t>
            </a:r>
            <a:r>
              <a:rPr lang="th-TH" dirty="0" smtClean="0">
                <a:solidFill>
                  <a:srgbClr val="FFCC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(ตาม ม.10(2))</a:t>
            </a:r>
            <a:endParaRPr lang="en-US" dirty="0" smtClean="0">
              <a:solidFill>
                <a:srgbClr val="FFCC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lnSpc>
                <a:spcPct val="120000"/>
              </a:lnSpc>
              <a:buClr>
                <a:srgbClr val="99FF99"/>
              </a:buClr>
              <a:buFont typeface="+mj-lt"/>
              <a:buAutoNum type="arabicParenR"/>
            </a:pPr>
            <a:r>
              <a:rPr lang="th-TH" dirty="0" smtClean="0">
                <a:solidFill>
                  <a:srgbClr val="9FE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ให้ข้อเสนอแนะต่อราชการส่วนท้องถิ่นในการออกข้อกำหนดของท้องถิ่น</a:t>
            </a:r>
            <a:r>
              <a:rPr lang="en-US" dirty="0" smtClean="0">
                <a:solidFill>
                  <a:srgbClr val="9FE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 </a:t>
            </a:r>
            <a:r>
              <a:rPr lang="th-TH" dirty="0" smtClean="0">
                <a:solidFill>
                  <a:srgbClr val="9FE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(ตาม ม.10(3))</a:t>
            </a:r>
            <a:endParaRPr lang="en-US" dirty="0" smtClean="0">
              <a:solidFill>
                <a:srgbClr val="9FE6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lnSpc>
                <a:spcPct val="120000"/>
              </a:lnSpc>
              <a:buClr>
                <a:srgbClr val="99FF99"/>
              </a:buClr>
              <a:buFont typeface="+mj-lt"/>
              <a:buAutoNum type="arabicParenR"/>
            </a:pPr>
            <a:r>
              <a:rPr lang="th-TH" dirty="0" smtClean="0">
                <a:solidFill>
                  <a:srgbClr val="FFCC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ให้คำปรึกษาและพัฒนาศักยภาพเจ้าพนักงานท้องถิ่น เจ้าพนักงานสาธารณสุขและผู้ซึ่งได้รับแต่งตั้งจากเจ้าพนักงานท้องถิ่น เพื่อให้เกิดประสิทธิภาพในการปฏิบัติการตามกฎหมายว่าด้วยการสาธารณสุข</a:t>
            </a:r>
            <a:r>
              <a:rPr lang="en-US" dirty="0" smtClean="0">
                <a:solidFill>
                  <a:srgbClr val="FFCC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th-TH" dirty="0" smtClean="0">
                <a:solidFill>
                  <a:srgbClr val="FFCC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(ตาม ม.10(4))</a:t>
            </a:r>
            <a:endParaRPr lang="en-US" dirty="0" smtClean="0">
              <a:solidFill>
                <a:srgbClr val="FFCC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" y="304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38176" y="381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5</a:t>
            </a:r>
            <a:endParaRPr lang="th-TH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42952" y="1600200"/>
            <a:ext cx="7686700" cy="4810124"/>
          </a:xfrm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 marL="457200" indent="-457200">
              <a:buClr>
                <a:srgbClr val="99FF99"/>
              </a:buClr>
              <a:buFont typeface="+mj-lt"/>
              <a:buAutoNum type="arabicParenR"/>
            </a:pPr>
            <a:endParaRPr lang="th-TH" sz="2300" dirty="0" smtClean="0">
              <a:solidFill>
                <a:srgbClr val="9FE6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Clr>
                <a:srgbClr val="99FF99"/>
              </a:buClr>
              <a:buFont typeface="+mj-lt"/>
              <a:buAutoNum type="arabicParenR" startAt="5"/>
            </a:pPr>
            <a:r>
              <a:rPr lang="th-TH" dirty="0" smtClean="0">
                <a:solidFill>
                  <a:srgbClr val="9FE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ดทำโครงการและประสานงานระหว่างหน่วยราชการและราชการส่วนท้องถิ่นที่เกี่ยวข้องเพื่อดำเนินการตามกฎหมายว่าด้วยการสาธารณสุขด้านอนามัยสิ่งแวดล้อม (ตาม ม.</a:t>
            </a:r>
            <a:r>
              <a:rPr lang="en-US" dirty="0" smtClean="0">
                <a:solidFill>
                  <a:srgbClr val="9FE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10(5))</a:t>
            </a:r>
          </a:p>
          <a:p>
            <a:pPr marL="457200" indent="-457200">
              <a:buClr>
                <a:srgbClr val="99FF99"/>
              </a:buClr>
              <a:buFont typeface="+mj-lt"/>
              <a:buAutoNum type="arabicParenR" startAt="5"/>
            </a:pPr>
            <a:r>
              <a:rPr lang="th-TH" dirty="0" smtClean="0">
                <a:solidFill>
                  <a:srgbClr val="FFCC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ควบคุม สอดส่อง และประเมินผลการปฏิบัติหน้าที่ของราชการส่วนท้องถิ่นที่มีอำนาจหน้าที่ในการปฏิบัติตามกฎหมายเกี่ยวกับการสาธารณสุขด้านอนามัยสิ่งแวดล้อม เพื่อรายงานต่อคณะกรรมการสาธารณสุข</a:t>
            </a:r>
            <a:r>
              <a:rPr lang="en-US" dirty="0" smtClean="0">
                <a:solidFill>
                  <a:srgbClr val="FFCC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th-TH" dirty="0" smtClean="0">
                <a:solidFill>
                  <a:srgbClr val="FFCC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ตามความเหมาะสม ทั้งนี้ อย่างน้อยปีละหนึ่งครั้ง(ตาม ม.10(6))</a:t>
            </a:r>
            <a:endParaRPr lang="en-US" dirty="0" smtClean="0">
              <a:solidFill>
                <a:srgbClr val="FFCC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Clr>
                <a:srgbClr val="99FF99"/>
              </a:buClr>
              <a:buFont typeface="+mj-lt"/>
              <a:buAutoNum type="arabicParenR" startAt="5"/>
            </a:pPr>
            <a:r>
              <a:rPr lang="th-TH" dirty="0" smtClean="0">
                <a:solidFill>
                  <a:srgbClr val="9FE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ออกคำสั่งเป็นหนังสือเรียกให้บุคคลหนึ่งบุคคลใดมาให้ถ้อยคำ หรือให้ส่งเอกสาร หรือหลักฐานที่เกี่ยวข้อง หรือวัตถุใดๆ เพื่อใช้ประกอบการพิจารณา</a:t>
            </a:r>
            <a:r>
              <a:rPr lang="en-US" dirty="0" smtClean="0">
                <a:solidFill>
                  <a:srgbClr val="9FE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th-TH" dirty="0" smtClean="0">
                <a:solidFill>
                  <a:srgbClr val="9FE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ตามมาตรา ๑๗ แห่งพระราชบัญญํติการสาธารณสุข พ.ศ. ๒๕๓๕</a:t>
            </a:r>
            <a:endParaRPr lang="en-US" dirty="0" smtClean="0">
              <a:solidFill>
                <a:srgbClr val="9FE6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Clr>
                <a:srgbClr val="99FF99"/>
              </a:buClr>
              <a:buFont typeface="+mj-lt"/>
              <a:buAutoNum type="arabicParenR" startAt="5"/>
            </a:pPr>
            <a:r>
              <a:rPr lang="th-TH" dirty="0" smtClean="0">
                <a:solidFill>
                  <a:srgbClr val="FFCC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ปฏิบัติงานอื่นใดตามที่คณะกรรมการสาธารณสุขมอบหมาย</a:t>
            </a:r>
            <a:endParaRPr lang="en-US" dirty="0" smtClean="0">
              <a:solidFill>
                <a:srgbClr val="FFCC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8596" y="357166"/>
            <a:ext cx="8229600" cy="1000132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อำนาจหน้าที่ของ</a:t>
            </a:r>
            <a:br>
              <a:rPr kumimoji="0" lang="th-TH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th-TH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คณะอนุกรรมการสาธารณสุขจังหวัด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9600" y="304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638176" y="381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5</a:t>
            </a:r>
            <a:endParaRPr lang="th-TH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"/>
          <p:cNvSpPr>
            <a:spLocks noChangeShapeType="1"/>
          </p:cNvSpPr>
          <p:nvPr/>
        </p:nvSpPr>
        <p:spPr bwMode="auto">
          <a:xfrm>
            <a:off x="1835051" y="4825827"/>
            <a:ext cx="114411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pPr algn="ctr"/>
            <a:endParaRPr lang="th-TH" b="1"/>
          </a:p>
        </p:txBody>
      </p:sp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1835051" y="3653805"/>
            <a:ext cx="114411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pPr algn="ctr"/>
            <a:endParaRPr lang="th-TH" b="1"/>
          </a:p>
        </p:txBody>
      </p:sp>
      <p:sp>
        <p:nvSpPr>
          <p:cNvPr id="1028" name="Line 3"/>
          <p:cNvSpPr>
            <a:spLocks noChangeShapeType="1"/>
          </p:cNvSpPr>
          <p:nvPr/>
        </p:nvSpPr>
        <p:spPr bwMode="auto">
          <a:xfrm>
            <a:off x="6114604" y="5955432"/>
            <a:ext cx="71437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pPr algn="ctr"/>
            <a:endParaRPr lang="th-TH" b="1"/>
          </a:p>
        </p:txBody>
      </p:sp>
      <p:sp>
        <p:nvSpPr>
          <p:cNvPr id="1029" name="Line 4"/>
          <p:cNvSpPr>
            <a:spLocks noChangeShapeType="1"/>
          </p:cNvSpPr>
          <p:nvPr/>
        </p:nvSpPr>
        <p:spPr bwMode="auto">
          <a:xfrm>
            <a:off x="6331149" y="4825827"/>
            <a:ext cx="1388566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pPr algn="ctr"/>
            <a:endParaRPr lang="th-TH" b="1"/>
          </a:p>
        </p:txBody>
      </p:sp>
      <p:sp>
        <p:nvSpPr>
          <p:cNvPr id="1030" name="Line 5"/>
          <p:cNvSpPr>
            <a:spLocks noChangeShapeType="1"/>
          </p:cNvSpPr>
          <p:nvPr/>
        </p:nvSpPr>
        <p:spPr bwMode="auto">
          <a:xfrm>
            <a:off x="6313289" y="3545532"/>
            <a:ext cx="114411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pPr algn="ctr"/>
            <a:endParaRPr lang="th-TH" b="1"/>
          </a:p>
        </p:txBody>
      </p:sp>
      <p:sp>
        <p:nvSpPr>
          <p:cNvPr id="1031" name="Line 6"/>
          <p:cNvSpPr>
            <a:spLocks noChangeShapeType="1"/>
          </p:cNvSpPr>
          <p:nvPr/>
        </p:nvSpPr>
        <p:spPr bwMode="auto">
          <a:xfrm flipV="1">
            <a:off x="4614416" y="2129061"/>
            <a:ext cx="0" cy="782464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pPr algn="ctr"/>
            <a:endParaRPr lang="th-TH" b="1"/>
          </a:p>
        </p:txBody>
      </p:sp>
      <p:sp>
        <p:nvSpPr>
          <p:cNvPr id="1032" name="Line 7"/>
          <p:cNvSpPr>
            <a:spLocks noChangeShapeType="1"/>
          </p:cNvSpPr>
          <p:nvPr/>
        </p:nvSpPr>
        <p:spPr bwMode="auto">
          <a:xfrm flipV="1">
            <a:off x="6831211" y="2929384"/>
            <a:ext cx="0" cy="3023816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pPr algn="ctr"/>
            <a:endParaRPr lang="th-TH" b="1"/>
          </a:p>
        </p:txBody>
      </p:sp>
      <p:sp>
        <p:nvSpPr>
          <p:cNvPr id="1033" name="Line 8"/>
          <p:cNvSpPr>
            <a:spLocks noChangeShapeType="1"/>
          </p:cNvSpPr>
          <p:nvPr/>
        </p:nvSpPr>
        <p:spPr bwMode="auto">
          <a:xfrm flipV="1">
            <a:off x="2407667" y="2930501"/>
            <a:ext cx="0" cy="189197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pPr algn="ctr"/>
            <a:endParaRPr lang="th-TH" b="1"/>
          </a:p>
        </p:txBody>
      </p:sp>
      <p:sp>
        <p:nvSpPr>
          <p:cNvPr id="1034" name="AutoShape 9"/>
          <p:cNvSpPr>
            <a:spLocks/>
          </p:cNvSpPr>
          <p:nvPr/>
        </p:nvSpPr>
        <p:spPr bwMode="auto">
          <a:xfrm>
            <a:off x="2112838" y="485775"/>
            <a:ext cx="4897562" cy="428625"/>
          </a:xfrm>
          <a:custGeom>
            <a:avLst/>
            <a:gdLst>
              <a:gd name="T0" fmla="*/ 2147483647 w 21600"/>
              <a:gd name="T1" fmla="*/ 242771193 h 21600"/>
              <a:gd name="T2" fmla="*/ 2147483647 w 21600"/>
              <a:gd name="T3" fmla="*/ 242771193 h 21600"/>
              <a:gd name="T4" fmla="*/ 2147483647 w 21600"/>
              <a:gd name="T5" fmla="*/ 242771193 h 21600"/>
              <a:gd name="T6" fmla="*/ 2147483647 w 21600"/>
              <a:gd name="T7" fmla="*/ 24277119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โครงสร้างสายอนามัยสิ่งแวดล้อม</a:t>
            </a:r>
          </a:p>
        </p:txBody>
      </p:sp>
      <p:sp>
        <p:nvSpPr>
          <p:cNvPr id="1035" name="AutoShape 10"/>
          <p:cNvSpPr>
            <a:spLocks/>
          </p:cNvSpPr>
          <p:nvPr/>
        </p:nvSpPr>
        <p:spPr bwMode="auto">
          <a:xfrm>
            <a:off x="3602013" y="1318692"/>
            <a:ext cx="2024807" cy="899666"/>
          </a:xfrm>
          <a:prstGeom prst="roundRect">
            <a:avLst>
              <a:gd name="adj" fmla="val 14875"/>
            </a:avLst>
          </a:prstGeom>
          <a:solidFill>
            <a:srgbClr val="095CC4"/>
          </a:solidFill>
          <a:ln w="12700">
            <a:solidFill>
              <a:schemeClr val="tx1"/>
            </a:solidFill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th-TH" sz="20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คณะกรรมการสาธารณสุข</a:t>
            </a:r>
          </a:p>
          <a:p>
            <a:pPr algn="ctr"/>
            <a:r>
              <a:rPr lang="th-TH" sz="20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(อธิบดีกรมอนามัย)</a:t>
            </a:r>
            <a:endParaRPr lang="th-TH" sz="2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083" name="AutoShape 11"/>
          <p:cNvSpPr>
            <a:spLocks/>
          </p:cNvSpPr>
          <p:nvPr/>
        </p:nvSpPr>
        <p:spPr bwMode="auto">
          <a:xfrm>
            <a:off x="2673326" y="3067795"/>
            <a:ext cx="1676549" cy="890736"/>
          </a:xfrm>
          <a:prstGeom prst="roundRect">
            <a:avLst>
              <a:gd name="adj" fmla="val 15056"/>
            </a:avLst>
          </a:prstGeom>
          <a:solidFill>
            <a:srgbClr val="1B8518"/>
          </a:solidFill>
          <a:ln w="50800" cap="flat" cmpd="sng">
            <a:solidFill>
              <a:schemeClr val="tx1"/>
            </a:solidFill>
            <a:prstDash val="solid"/>
            <a:miter lim="0"/>
            <a:headEnd/>
            <a:tailEnd/>
          </a:ln>
          <a:effectLst>
            <a:outerShdw dist="88900" dir="27000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th-TH" sz="20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อนูกรรมการมาตรฐานงานอนามัยสิ่งแวดล้อม</a:t>
            </a:r>
            <a:endParaRPr lang="th-TH" sz="2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084" name="AutoShape 12"/>
          <p:cNvSpPr>
            <a:spLocks/>
          </p:cNvSpPr>
          <p:nvPr/>
        </p:nvSpPr>
        <p:spPr bwMode="auto">
          <a:xfrm>
            <a:off x="4854402" y="3067795"/>
            <a:ext cx="1676549" cy="890736"/>
          </a:xfrm>
          <a:prstGeom prst="roundRect">
            <a:avLst>
              <a:gd name="adj" fmla="val 15056"/>
            </a:avLst>
          </a:prstGeom>
          <a:solidFill>
            <a:srgbClr val="4B2068"/>
          </a:solidFill>
          <a:ln w="50800" cap="flat" cmpd="sng">
            <a:solidFill>
              <a:schemeClr val="tx1"/>
            </a:solidFill>
            <a:prstDash val="solid"/>
            <a:miter lim="0"/>
            <a:headEnd/>
            <a:tailEnd/>
          </a:ln>
          <a:effectLst>
            <a:outerShdw dist="88900" dir="27000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th-TH" sz="20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สำนักอนามัยสิ่งแวดล้อม</a:t>
            </a:r>
            <a:endParaRPr lang="th-TH" sz="2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085" name="AutoShape 13"/>
          <p:cNvSpPr>
            <a:spLocks/>
          </p:cNvSpPr>
          <p:nvPr/>
        </p:nvSpPr>
        <p:spPr bwMode="auto">
          <a:xfrm>
            <a:off x="2642072" y="4380458"/>
            <a:ext cx="1676549" cy="1034728"/>
          </a:xfrm>
          <a:prstGeom prst="roundRect">
            <a:avLst>
              <a:gd name="adj" fmla="val 12949"/>
            </a:avLst>
          </a:prstGeom>
          <a:solidFill>
            <a:srgbClr val="1B8518"/>
          </a:solidFill>
          <a:ln w="50800" cap="flat" cmpd="sng">
            <a:solidFill>
              <a:schemeClr val="tx1"/>
            </a:solidFill>
            <a:prstDash val="solid"/>
            <a:miter lim="0"/>
            <a:headEnd/>
            <a:tailEnd/>
          </a:ln>
          <a:effectLst>
            <a:outerShdw dist="88900" dir="27000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th-TH" sz="20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อนุฯกรรมการกำกับติดตาม</a:t>
            </a:r>
            <a:endParaRPr lang="th-TH" sz="2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086" name="AutoShape 14"/>
          <p:cNvSpPr>
            <a:spLocks/>
          </p:cNvSpPr>
          <p:nvPr/>
        </p:nvSpPr>
        <p:spPr bwMode="auto">
          <a:xfrm>
            <a:off x="4854402" y="4380458"/>
            <a:ext cx="1676549" cy="889620"/>
          </a:xfrm>
          <a:prstGeom prst="roundRect">
            <a:avLst>
              <a:gd name="adj" fmla="val 15056"/>
            </a:avLst>
          </a:prstGeom>
          <a:solidFill>
            <a:srgbClr val="62298A"/>
          </a:solidFill>
          <a:ln w="50800" cap="flat" cmpd="sng">
            <a:solidFill>
              <a:schemeClr val="tx1"/>
            </a:solidFill>
            <a:prstDash val="solid"/>
            <a:miter lim="0"/>
            <a:headEnd/>
            <a:tailEnd/>
          </a:ln>
          <a:effectLst>
            <a:outerShdw dist="88900" dir="27000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th-TH" sz="20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กองประเมินผลกระทบต่อสุขภาพ</a:t>
            </a:r>
            <a:endParaRPr lang="th-TH" sz="2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087" name="AutoShape 15"/>
          <p:cNvSpPr>
            <a:spLocks/>
          </p:cNvSpPr>
          <p:nvPr/>
        </p:nvSpPr>
        <p:spPr bwMode="auto">
          <a:xfrm>
            <a:off x="4854402" y="5511180"/>
            <a:ext cx="1676549" cy="889620"/>
          </a:xfrm>
          <a:prstGeom prst="roundRect">
            <a:avLst>
              <a:gd name="adj" fmla="val 15056"/>
            </a:avLst>
          </a:prstGeom>
          <a:solidFill>
            <a:srgbClr val="4B2068"/>
          </a:solidFill>
          <a:ln w="50800" cap="flat" cmpd="sng">
            <a:solidFill>
              <a:schemeClr val="tx1"/>
            </a:solidFill>
            <a:prstDash val="solid"/>
            <a:miter lim="0"/>
            <a:headEnd/>
            <a:tailEnd/>
          </a:ln>
          <a:effectLst>
            <a:outerShdw dist="88900" dir="27000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th-TH" sz="20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ศูนย์วิเคราะห์ด้านอนามัยสิ่งแวดล้อม</a:t>
            </a:r>
            <a:endParaRPr lang="th-TH" sz="2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088" name="AutoShape 16"/>
          <p:cNvSpPr>
            <a:spLocks/>
          </p:cNvSpPr>
          <p:nvPr/>
        </p:nvSpPr>
        <p:spPr bwMode="auto">
          <a:xfrm>
            <a:off x="430858" y="4415061"/>
            <a:ext cx="1676549" cy="965522"/>
          </a:xfrm>
          <a:prstGeom prst="roundRect">
            <a:avLst>
              <a:gd name="adj" fmla="val 13884"/>
            </a:avLst>
          </a:prstGeom>
          <a:solidFill>
            <a:srgbClr val="1B8518"/>
          </a:solidFill>
          <a:ln w="50800" cap="flat" cmpd="sng">
            <a:solidFill>
              <a:schemeClr val="tx1"/>
            </a:solidFill>
            <a:prstDash val="solid"/>
            <a:miter lim="0"/>
            <a:headEnd/>
            <a:tailEnd/>
          </a:ln>
          <a:effectLst>
            <a:outerShdw algn="ctr" rotWithShape="0">
              <a:srgbClr val="000000">
                <a:alpha val="79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th-TH" sz="20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อนุกรรมการสาธารณสุขระดับจังหวัด</a:t>
            </a:r>
            <a:endParaRPr lang="th-TH" sz="2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42" name="Line 17"/>
          <p:cNvSpPr>
            <a:spLocks noChangeShapeType="1"/>
          </p:cNvSpPr>
          <p:nvPr/>
        </p:nvSpPr>
        <p:spPr bwMode="auto">
          <a:xfrm>
            <a:off x="2405435" y="2922687"/>
            <a:ext cx="442689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pPr algn="ctr"/>
            <a:endParaRPr lang="th-TH" b="1"/>
          </a:p>
        </p:txBody>
      </p:sp>
      <p:sp>
        <p:nvSpPr>
          <p:cNvPr id="3090" name="AutoShape 18"/>
          <p:cNvSpPr>
            <a:spLocks/>
          </p:cNvSpPr>
          <p:nvPr/>
        </p:nvSpPr>
        <p:spPr bwMode="auto">
          <a:xfrm>
            <a:off x="5949405" y="2148036"/>
            <a:ext cx="1377404" cy="638473"/>
          </a:xfrm>
          <a:prstGeom prst="roundRect">
            <a:avLst>
              <a:gd name="adj" fmla="val 20991"/>
            </a:avLst>
          </a:prstGeom>
          <a:solidFill>
            <a:srgbClr val="1B8518"/>
          </a:solidFill>
          <a:ln w="50800" cap="flat" cmpd="sng">
            <a:solidFill>
              <a:schemeClr val="tx1"/>
            </a:solidFill>
            <a:prstDash val="solid"/>
            <a:miter lim="0"/>
            <a:headEnd/>
            <a:tailEnd/>
          </a:ln>
          <a:effectLst>
            <a:outerShdw dist="88900" dir="27000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th-TH" sz="20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สำนักงานเลขาคณะกรรมการฯ</a:t>
            </a:r>
            <a:endParaRPr lang="th-TH" sz="2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44" name="Line 19"/>
          <p:cNvSpPr>
            <a:spLocks noChangeShapeType="1"/>
          </p:cNvSpPr>
          <p:nvPr/>
        </p:nvSpPr>
        <p:spPr bwMode="auto">
          <a:xfrm>
            <a:off x="4590976" y="2463924"/>
            <a:ext cx="1334988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pPr algn="ctr"/>
            <a:endParaRPr lang="th-TH" b="1"/>
          </a:p>
        </p:txBody>
      </p:sp>
      <p:sp>
        <p:nvSpPr>
          <p:cNvPr id="3092" name="AutoShape 20"/>
          <p:cNvSpPr>
            <a:spLocks/>
          </p:cNvSpPr>
          <p:nvPr/>
        </p:nvSpPr>
        <p:spPr bwMode="auto">
          <a:xfrm>
            <a:off x="430858" y="3100165"/>
            <a:ext cx="1676549" cy="889620"/>
          </a:xfrm>
          <a:prstGeom prst="roundRect">
            <a:avLst>
              <a:gd name="adj" fmla="val 15056"/>
            </a:avLst>
          </a:prstGeom>
          <a:solidFill>
            <a:srgbClr val="1B8518"/>
          </a:solidFill>
          <a:ln w="50800" cap="flat" cmpd="sng">
            <a:solidFill>
              <a:schemeClr val="tx1"/>
            </a:solidFill>
            <a:prstDash val="solid"/>
            <a:miter lim="0"/>
            <a:headEnd/>
            <a:tailEnd/>
          </a:ln>
          <a:effectLst>
            <a:outerShdw dist="88900" dir="27000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th-TH" sz="20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อนุกรรมการกำหนดแผนยุทธศาสตร์</a:t>
            </a:r>
            <a:endParaRPr lang="th-TH" sz="2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093" name="AutoShape 21"/>
          <p:cNvSpPr>
            <a:spLocks/>
          </p:cNvSpPr>
          <p:nvPr/>
        </p:nvSpPr>
        <p:spPr bwMode="auto">
          <a:xfrm>
            <a:off x="7131472" y="3067795"/>
            <a:ext cx="1676549" cy="890736"/>
          </a:xfrm>
          <a:prstGeom prst="roundRect">
            <a:avLst>
              <a:gd name="adj" fmla="val 15056"/>
            </a:avLst>
          </a:prstGeom>
          <a:solidFill>
            <a:srgbClr val="62298A"/>
          </a:solidFill>
          <a:ln w="50800" cap="flat" cmpd="sng">
            <a:solidFill>
              <a:schemeClr val="tx1"/>
            </a:solidFill>
            <a:prstDash val="solid"/>
            <a:miter lim="0"/>
            <a:headEnd/>
            <a:tailEnd/>
          </a:ln>
          <a:effectLst>
            <a:outerShdw dist="88900" dir="27000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th-TH" sz="20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สำนักสุขาภิบาลอาหารและน้ำ</a:t>
            </a:r>
            <a:endParaRPr lang="th-TH" sz="2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094" name="AutoShape 22"/>
          <p:cNvSpPr>
            <a:spLocks/>
          </p:cNvSpPr>
          <p:nvPr/>
        </p:nvSpPr>
        <p:spPr bwMode="auto">
          <a:xfrm>
            <a:off x="7131472" y="4380458"/>
            <a:ext cx="1676549" cy="889620"/>
          </a:xfrm>
          <a:prstGeom prst="roundRect">
            <a:avLst>
              <a:gd name="adj" fmla="val 15056"/>
            </a:avLst>
          </a:prstGeom>
          <a:solidFill>
            <a:srgbClr val="62298A"/>
          </a:solidFill>
          <a:ln w="50800" cap="flat" cmpd="sng">
            <a:solidFill>
              <a:schemeClr val="tx1"/>
            </a:solidFill>
            <a:prstDash val="solid"/>
            <a:miter lim="0"/>
            <a:headEnd/>
            <a:tailEnd/>
          </a:ln>
          <a:effectLst>
            <a:outerShdw dist="88900" dir="27000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th-TH" sz="20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ศูนย์บริหารกฎหมายฯ</a:t>
            </a:r>
            <a:endParaRPr lang="th-TH" sz="2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09600" y="304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TextBox 24"/>
          <p:cNvSpPr txBox="1"/>
          <p:nvPr/>
        </p:nvSpPr>
        <p:spPr>
          <a:xfrm>
            <a:off x="638176" y="381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5</a:t>
            </a:r>
            <a:endParaRPr lang="th-TH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6028655" y="100460"/>
            <a:ext cx="2963540" cy="65934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35717" tIns="35717" rIns="35717" bIns="35717" anchor="ctr"/>
          <a:lstStyle/>
          <a:p>
            <a:pPr marL="241093" algn="ctr">
              <a:defRPr/>
            </a:pPr>
            <a:endParaRPr lang="th-TH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00459" y="100459"/>
            <a:ext cx="5877967" cy="66436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35717" tIns="35717" rIns="35717" bIns="35717" anchor="ctr"/>
          <a:lstStyle/>
          <a:p>
            <a:pPr marL="241093" algn="ctr">
              <a:defRPr/>
            </a:pPr>
            <a:endParaRPr lang="th-TH" dirty="0"/>
          </a:p>
        </p:txBody>
      </p:sp>
      <p:sp>
        <p:nvSpPr>
          <p:cNvPr id="2052" name="AutoShape 9"/>
          <p:cNvSpPr>
            <a:spLocks/>
          </p:cNvSpPr>
          <p:nvPr/>
        </p:nvSpPr>
        <p:spPr bwMode="auto">
          <a:xfrm>
            <a:off x="2362200" y="164083"/>
            <a:ext cx="4822031" cy="552524"/>
          </a:xfrm>
          <a:custGeom>
            <a:avLst/>
            <a:gdLst>
              <a:gd name="T0" fmla="*/ 2147483647 w 21600"/>
              <a:gd name="T1" fmla="*/ 520021817 h 21600"/>
              <a:gd name="T2" fmla="*/ 2147483647 w 21600"/>
              <a:gd name="T3" fmla="*/ 520021817 h 21600"/>
              <a:gd name="T4" fmla="*/ 2147483647 w 21600"/>
              <a:gd name="T5" fmla="*/ 520021817 h 21600"/>
              <a:gd name="T6" fmla="*/ 2147483647 w 21600"/>
              <a:gd name="T7" fmla="*/ 520021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th-TH" sz="38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โครงสร้างสายอนามัยสิ่งแวดล้อม</a:t>
            </a:r>
          </a:p>
        </p:txBody>
      </p:sp>
      <p:sp>
        <p:nvSpPr>
          <p:cNvPr id="3" name="AutoShape 10"/>
          <p:cNvSpPr>
            <a:spLocks/>
          </p:cNvSpPr>
          <p:nvPr/>
        </p:nvSpPr>
        <p:spPr bwMode="auto">
          <a:xfrm>
            <a:off x="1809378" y="1017984"/>
            <a:ext cx="2075036" cy="652984"/>
          </a:xfrm>
          <a:prstGeom prst="roundRect">
            <a:avLst>
              <a:gd name="adj" fmla="val 14875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5717" tIns="35717" rIns="35717" bIns="35717" anchor="ctr"/>
          <a:lstStyle/>
          <a:p>
            <a:pPr algn="ctr">
              <a:defRPr/>
            </a:pPr>
            <a:r>
              <a:rPr lang="th-TH" sz="20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คณะกรรมการสาธารณสุข</a:t>
            </a:r>
          </a:p>
          <a:p>
            <a:pPr algn="ctr">
              <a:defRPr/>
            </a:pPr>
            <a:r>
              <a:rPr lang="th-TH" sz="20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(อธิบดีกรมอนามัย)</a:t>
            </a:r>
            <a:endParaRPr lang="th-TH" sz="2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808509" y="617904"/>
            <a:ext cx="1858491" cy="37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Functional</a:t>
            </a:r>
            <a:endParaRPr lang="th-TH" sz="2000" dirty="0">
              <a:solidFill>
                <a:srgbClr val="002060"/>
              </a:solidFill>
            </a:endParaRPr>
          </a:p>
        </p:txBody>
      </p:sp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6858000" y="541704"/>
            <a:ext cx="1858491" cy="37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Construction </a:t>
            </a:r>
            <a:endParaRPr lang="th-TH" sz="2000" dirty="0">
              <a:solidFill>
                <a:srgbClr val="002060"/>
              </a:solidFill>
            </a:endParaRPr>
          </a:p>
        </p:txBody>
      </p:sp>
      <p:sp>
        <p:nvSpPr>
          <p:cNvPr id="9" name="AutoShape 11"/>
          <p:cNvSpPr>
            <a:spLocks/>
          </p:cNvSpPr>
          <p:nvPr/>
        </p:nvSpPr>
        <p:spPr bwMode="auto">
          <a:xfrm>
            <a:off x="1809379" y="3027165"/>
            <a:ext cx="1676549" cy="740048"/>
          </a:xfrm>
          <a:prstGeom prst="roundRect">
            <a:avLst>
              <a:gd name="adj" fmla="val 15056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th-TH" sz="20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คอก.มาตรฐานงานอนามัยสิ่งแวดล้อม</a:t>
            </a:r>
            <a:endParaRPr lang="th-TH" sz="2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AutoShape 13"/>
          <p:cNvSpPr>
            <a:spLocks/>
          </p:cNvSpPr>
          <p:nvPr/>
        </p:nvSpPr>
        <p:spPr bwMode="auto">
          <a:xfrm>
            <a:off x="3617640" y="3027164"/>
            <a:ext cx="954360" cy="713259"/>
          </a:xfrm>
          <a:prstGeom prst="roundRect">
            <a:avLst>
              <a:gd name="adj" fmla="val 12949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th-TH" sz="20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คอก.กำกับติดตาม</a:t>
            </a:r>
            <a:endParaRPr lang="th-TH" sz="2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AutoShape 16"/>
          <p:cNvSpPr>
            <a:spLocks/>
          </p:cNvSpPr>
          <p:nvPr/>
        </p:nvSpPr>
        <p:spPr bwMode="auto">
          <a:xfrm>
            <a:off x="3567410" y="4031754"/>
            <a:ext cx="1004590" cy="703213"/>
          </a:xfrm>
          <a:prstGeom prst="roundRect">
            <a:avLst>
              <a:gd name="adj" fmla="val 13884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1758"/>
              </a:lnSpc>
              <a:defRPr/>
            </a:pPr>
            <a:r>
              <a:rPr lang="th-TH" sz="20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คอก.สาธารณสุขระดับจังหวัด</a:t>
            </a:r>
            <a:endParaRPr lang="th-TH" sz="2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AutoShape 18"/>
          <p:cNvSpPr>
            <a:spLocks/>
          </p:cNvSpPr>
          <p:nvPr/>
        </p:nvSpPr>
        <p:spPr bwMode="auto">
          <a:xfrm>
            <a:off x="4119935" y="1670968"/>
            <a:ext cx="1506885" cy="638473"/>
          </a:xfrm>
          <a:prstGeom prst="roundRect">
            <a:avLst>
              <a:gd name="adj" fmla="val 20991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2109"/>
              </a:lnSpc>
              <a:defRPr/>
            </a:pPr>
            <a:r>
              <a:rPr lang="th-TH" sz="20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สำนักงานเลขาคณะกรรมการฯ</a:t>
            </a:r>
            <a:endParaRPr lang="th-TH" sz="2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AutoShape 20"/>
          <p:cNvSpPr>
            <a:spLocks/>
          </p:cNvSpPr>
          <p:nvPr/>
        </p:nvSpPr>
        <p:spPr bwMode="auto">
          <a:xfrm>
            <a:off x="202035" y="3027164"/>
            <a:ext cx="1356196" cy="738932"/>
          </a:xfrm>
          <a:prstGeom prst="roundRect">
            <a:avLst>
              <a:gd name="adj" fmla="val 15056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th-TH" sz="20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คอก.กำหนดแผนยุทธศาสตร์</a:t>
            </a:r>
            <a:endParaRPr lang="th-TH" sz="2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AutoShape 16"/>
          <p:cNvSpPr>
            <a:spLocks/>
          </p:cNvSpPr>
          <p:nvPr/>
        </p:nvSpPr>
        <p:spPr bwMode="auto">
          <a:xfrm>
            <a:off x="202035" y="4483820"/>
            <a:ext cx="1305967" cy="602754"/>
          </a:xfrm>
          <a:prstGeom prst="roundRect">
            <a:avLst>
              <a:gd name="adj" fmla="val 13884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1758"/>
              </a:lnSpc>
              <a:defRPr/>
            </a:pPr>
            <a:r>
              <a:rPr lang="th-TH" sz="20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คอก.ปรับปรุงพ.ร.บ.ส.</a:t>
            </a:r>
            <a:endParaRPr lang="th-TH" sz="2800" b="1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5" name="AutoShape 16"/>
          <p:cNvSpPr>
            <a:spLocks/>
          </p:cNvSpPr>
          <p:nvPr/>
        </p:nvSpPr>
        <p:spPr bwMode="auto">
          <a:xfrm>
            <a:off x="1859608" y="4935885"/>
            <a:ext cx="1676549" cy="703213"/>
          </a:xfrm>
          <a:prstGeom prst="roundRect">
            <a:avLst>
              <a:gd name="adj" fmla="val 13884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1758"/>
              </a:lnSpc>
              <a:defRPr/>
            </a:pPr>
            <a:r>
              <a:rPr lang="th-TH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ngsana New" pitchFamily="18" charset="-34"/>
                <a:cs typeface="Angsana New" pitchFamily="18" charset="-34"/>
              </a:rPr>
              <a:t>คอก.กำหนดมาตรฐานผลกระทบต่อสุขภาพ/เหตุรำคาญ</a:t>
            </a:r>
            <a:endParaRPr lang="th-TH" sz="2800" b="1" dirty="0">
              <a:solidFill>
                <a:schemeClr val="accent1">
                  <a:lumMod val="20000"/>
                  <a:lumOff val="80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" name="AutoShape 16"/>
          <p:cNvSpPr>
            <a:spLocks/>
          </p:cNvSpPr>
          <p:nvPr/>
        </p:nvSpPr>
        <p:spPr bwMode="auto">
          <a:xfrm>
            <a:off x="1909838" y="3981525"/>
            <a:ext cx="1506885" cy="753442"/>
          </a:xfrm>
          <a:prstGeom prst="roundRect">
            <a:avLst>
              <a:gd name="adj" fmla="val 13884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1758"/>
              </a:lnSpc>
              <a:defRPr/>
            </a:pPr>
            <a:r>
              <a:rPr lang="th-TH" sz="20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คอก.กำหนดมาตรฐานมูลฝอย/ค่าธรรมเนียม</a:t>
            </a:r>
            <a:endParaRPr lang="th-TH" sz="2800" b="1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AutoShape 13"/>
          <p:cNvSpPr>
            <a:spLocks/>
          </p:cNvSpPr>
          <p:nvPr/>
        </p:nvSpPr>
        <p:spPr bwMode="auto">
          <a:xfrm>
            <a:off x="4923607" y="3027164"/>
            <a:ext cx="954360" cy="713259"/>
          </a:xfrm>
          <a:prstGeom prst="roundRect">
            <a:avLst>
              <a:gd name="adj" fmla="val 12949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1758"/>
              </a:lnSpc>
              <a:defRPr/>
            </a:pPr>
            <a:r>
              <a:rPr lang="th-TH" sz="20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คอก.พิจารณาอุทธรณ์</a:t>
            </a:r>
            <a:endParaRPr lang="th-TH" sz="2800" b="1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065" name="TextBox 17"/>
          <p:cNvSpPr txBox="1">
            <a:spLocks noChangeArrowheads="1"/>
          </p:cNvSpPr>
          <p:nvPr/>
        </p:nvSpPr>
        <p:spPr bwMode="auto">
          <a:xfrm>
            <a:off x="402952" y="3830836"/>
            <a:ext cx="1004590" cy="3265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algn="ctr"/>
            <a:r>
              <a:rPr lang="th-TH" sz="17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แผน </a:t>
            </a:r>
            <a:r>
              <a:rPr lang="en-US" sz="17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NEHAP</a:t>
            </a:r>
            <a:endParaRPr lang="th-TH" sz="1700" b="1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2066" name="Straight Connector 25"/>
          <p:cNvCxnSpPr>
            <a:cxnSpLocks noChangeShapeType="1"/>
          </p:cNvCxnSpPr>
          <p:nvPr/>
        </p:nvCxnSpPr>
        <p:spPr bwMode="auto">
          <a:xfrm rot="5400000">
            <a:off x="2286558" y="2148148"/>
            <a:ext cx="85390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miter lim="0"/>
            <a:headEnd/>
            <a:tailEnd/>
          </a:ln>
        </p:spPr>
      </p:cxnSp>
      <p:cxnSp>
        <p:nvCxnSpPr>
          <p:cNvPr id="2067" name="Straight Connector 31"/>
          <p:cNvCxnSpPr>
            <a:cxnSpLocks noChangeShapeType="1"/>
          </p:cNvCxnSpPr>
          <p:nvPr/>
        </p:nvCxnSpPr>
        <p:spPr bwMode="auto">
          <a:xfrm rot="10800000" flipV="1">
            <a:off x="1658690" y="2575099"/>
            <a:ext cx="3063999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miter lim="0"/>
            <a:headEnd/>
            <a:tailEnd/>
          </a:ln>
        </p:spPr>
      </p:cxnSp>
      <p:cxnSp>
        <p:nvCxnSpPr>
          <p:cNvPr id="2068" name="Straight Connector 32"/>
          <p:cNvCxnSpPr>
            <a:cxnSpLocks noChangeShapeType="1"/>
          </p:cNvCxnSpPr>
          <p:nvPr/>
        </p:nvCxnSpPr>
        <p:spPr bwMode="auto">
          <a:xfrm flipV="1">
            <a:off x="2713509" y="2072804"/>
            <a:ext cx="1406426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miter lim="0"/>
            <a:headEnd/>
            <a:tailEnd/>
          </a:ln>
        </p:spPr>
      </p:cxnSp>
      <p:cxnSp>
        <p:nvCxnSpPr>
          <p:cNvPr id="2069" name="Straight Connector 33"/>
          <p:cNvCxnSpPr>
            <a:cxnSpLocks noChangeShapeType="1"/>
          </p:cNvCxnSpPr>
          <p:nvPr/>
        </p:nvCxnSpPr>
        <p:spPr bwMode="auto">
          <a:xfrm rot="5400000">
            <a:off x="3869346" y="3428443"/>
            <a:ext cx="1707803" cy="1116"/>
          </a:xfrm>
          <a:prstGeom prst="line">
            <a:avLst/>
          </a:prstGeom>
          <a:noFill/>
          <a:ln w="28575" algn="ctr">
            <a:solidFill>
              <a:schemeClr val="accent1"/>
            </a:solidFill>
            <a:miter lim="0"/>
            <a:headEnd/>
            <a:tailEnd/>
          </a:ln>
        </p:spPr>
      </p:cxnSp>
      <p:cxnSp>
        <p:nvCxnSpPr>
          <p:cNvPr id="2070" name="Straight Connector 34"/>
          <p:cNvCxnSpPr>
            <a:cxnSpLocks noChangeShapeType="1"/>
          </p:cNvCxnSpPr>
          <p:nvPr/>
        </p:nvCxnSpPr>
        <p:spPr bwMode="auto">
          <a:xfrm rot="5400000">
            <a:off x="303051" y="3930737"/>
            <a:ext cx="2712393" cy="1117"/>
          </a:xfrm>
          <a:prstGeom prst="line">
            <a:avLst/>
          </a:prstGeom>
          <a:noFill/>
          <a:ln w="28575" algn="ctr">
            <a:solidFill>
              <a:schemeClr val="accent1"/>
            </a:solidFill>
            <a:miter lim="0"/>
            <a:headEnd/>
            <a:tailEnd/>
          </a:ln>
        </p:spPr>
      </p:cxnSp>
      <p:cxnSp>
        <p:nvCxnSpPr>
          <p:cNvPr id="2071" name="Straight Connector 37"/>
          <p:cNvCxnSpPr>
            <a:cxnSpLocks noChangeShapeType="1"/>
            <a:endCxn id="15" idx="1"/>
          </p:cNvCxnSpPr>
          <p:nvPr/>
        </p:nvCxnSpPr>
        <p:spPr bwMode="auto">
          <a:xfrm>
            <a:off x="1658689" y="5287492"/>
            <a:ext cx="200918" cy="1116"/>
          </a:xfrm>
          <a:prstGeom prst="line">
            <a:avLst/>
          </a:prstGeom>
          <a:noFill/>
          <a:ln w="28575" algn="ctr">
            <a:solidFill>
              <a:schemeClr val="accent1"/>
            </a:solidFill>
            <a:miter lim="0"/>
            <a:headEnd/>
            <a:tailEnd/>
          </a:ln>
        </p:spPr>
      </p:cxnSp>
      <p:cxnSp>
        <p:nvCxnSpPr>
          <p:cNvPr id="2072" name="Straight Connector 44"/>
          <p:cNvCxnSpPr>
            <a:cxnSpLocks noChangeShapeType="1"/>
          </p:cNvCxnSpPr>
          <p:nvPr/>
        </p:nvCxnSpPr>
        <p:spPr bwMode="auto">
          <a:xfrm>
            <a:off x="1708919" y="4383361"/>
            <a:ext cx="200918" cy="1116"/>
          </a:xfrm>
          <a:prstGeom prst="line">
            <a:avLst/>
          </a:prstGeom>
          <a:noFill/>
          <a:ln w="28575" algn="ctr">
            <a:solidFill>
              <a:schemeClr val="accent1"/>
            </a:solidFill>
            <a:miter lim="0"/>
            <a:headEnd/>
            <a:tailEnd/>
          </a:ln>
        </p:spPr>
      </p:cxnSp>
      <p:cxnSp>
        <p:nvCxnSpPr>
          <p:cNvPr id="2073" name="Straight Connector 45"/>
          <p:cNvCxnSpPr>
            <a:cxnSpLocks noChangeShapeType="1"/>
          </p:cNvCxnSpPr>
          <p:nvPr/>
        </p:nvCxnSpPr>
        <p:spPr bwMode="auto">
          <a:xfrm>
            <a:off x="1457771" y="4785197"/>
            <a:ext cx="200918" cy="1116"/>
          </a:xfrm>
          <a:prstGeom prst="line">
            <a:avLst/>
          </a:prstGeom>
          <a:noFill/>
          <a:ln w="28575" algn="ctr">
            <a:solidFill>
              <a:schemeClr val="accent1"/>
            </a:solidFill>
            <a:miter lim="0"/>
            <a:headEnd/>
            <a:tailEnd/>
          </a:ln>
        </p:spPr>
      </p:cxnSp>
      <p:cxnSp>
        <p:nvCxnSpPr>
          <p:cNvPr id="2074" name="Straight Connector 46"/>
          <p:cNvCxnSpPr>
            <a:cxnSpLocks noChangeShapeType="1"/>
            <a:stCxn id="13" idx="3"/>
            <a:endCxn id="9" idx="1"/>
          </p:cNvCxnSpPr>
          <p:nvPr/>
        </p:nvCxnSpPr>
        <p:spPr bwMode="auto">
          <a:xfrm>
            <a:off x="1558230" y="3396630"/>
            <a:ext cx="251148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miter lim="0"/>
            <a:headEnd/>
            <a:tailEnd/>
          </a:ln>
        </p:spPr>
      </p:cxnSp>
      <p:cxnSp>
        <p:nvCxnSpPr>
          <p:cNvPr id="2075" name="Straight Connector 51"/>
          <p:cNvCxnSpPr>
            <a:cxnSpLocks noChangeShapeType="1"/>
            <a:stCxn id="10" idx="3"/>
          </p:cNvCxnSpPr>
          <p:nvPr/>
        </p:nvCxnSpPr>
        <p:spPr bwMode="auto">
          <a:xfrm flipV="1">
            <a:off x="4572000" y="3379887"/>
            <a:ext cx="351607" cy="3349"/>
          </a:xfrm>
          <a:prstGeom prst="line">
            <a:avLst/>
          </a:prstGeom>
          <a:noFill/>
          <a:ln w="28575" algn="ctr">
            <a:solidFill>
              <a:schemeClr val="accent1"/>
            </a:solidFill>
            <a:miter lim="0"/>
            <a:headEnd/>
            <a:tailEnd/>
          </a:ln>
        </p:spPr>
      </p:cxnSp>
      <p:cxnSp>
        <p:nvCxnSpPr>
          <p:cNvPr id="2076" name="Straight Connector 52"/>
          <p:cNvCxnSpPr>
            <a:cxnSpLocks noChangeShapeType="1"/>
          </p:cNvCxnSpPr>
          <p:nvPr/>
        </p:nvCxnSpPr>
        <p:spPr bwMode="auto">
          <a:xfrm>
            <a:off x="4521771" y="4282902"/>
            <a:ext cx="200918" cy="1116"/>
          </a:xfrm>
          <a:prstGeom prst="line">
            <a:avLst/>
          </a:prstGeom>
          <a:noFill/>
          <a:ln w="28575" algn="ctr">
            <a:solidFill>
              <a:schemeClr val="accent1"/>
            </a:solidFill>
            <a:miter lim="0"/>
            <a:headEnd/>
            <a:tailEnd/>
          </a:ln>
        </p:spPr>
      </p:cxnSp>
      <p:sp>
        <p:nvSpPr>
          <p:cNvPr id="55" name="AutoShape 16"/>
          <p:cNvSpPr>
            <a:spLocks/>
          </p:cNvSpPr>
          <p:nvPr/>
        </p:nvSpPr>
        <p:spPr bwMode="auto">
          <a:xfrm>
            <a:off x="1859608" y="5840016"/>
            <a:ext cx="1676549" cy="703213"/>
          </a:xfrm>
          <a:prstGeom prst="roundRect">
            <a:avLst>
              <a:gd name="adj" fmla="val 13884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1758"/>
              </a:lnSpc>
              <a:defRPr/>
            </a:pPr>
            <a:r>
              <a:rPr lang="th-TH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ngsana New" pitchFamily="18" charset="-34"/>
                <a:cs typeface="Angsana New" pitchFamily="18" charset="-34"/>
              </a:rPr>
              <a:t>คอก.กำหนดมาตรฐานตลาด/ร้าน/ ................</a:t>
            </a:r>
            <a:endParaRPr lang="th-TH" sz="2800" b="1" dirty="0">
              <a:solidFill>
                <a:schemeClr val="accent1">
                  <a:lumMod val="20000"/>
                  <a:lumOff val="80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2078" name="Shape 56"/>
          <p:cNvCxnSpPr>
            <a:cxnSpLocks noChangeShapeType="1"/>
            <a:endCxn id="55" idx="1"/>
          </p:cNvCxnSpPr>
          <p:nvPr/>
        </p:nvCxnSpPr>
        <p:spPr bwMode="auto">
          <a:xfrm rot="16200000" flipH="1">
            <a:off x="1332197" y="5664213"/>
            <a:ext cx="853902" cy="200918"/>
          </a:xfrm>
          <a:prstGeom prst="bentConnector2">
            <a:avLst/>
          </a:prstGeom>
          <a:noFill/>
          <a:ln w="28575" algn="ctr">
            <a:solidFill>
              <a:schemeClr val="accent1"/>
            </a:solidFill>
            <a:prstDash val="dash"/>
            <a:miter lim="0"/>
            <a:headEnd/>
            <a:tailEnd/>
          </a:ln>
        </p:spPr>
      </p:cxnSp>
      <p:sp>
        <p:nvSpPr>
          <p:cNvPr id="58" name="AutoShape 12"/>
          <p:cNvSpPr>
            <a:spLocks/>
          </p:cNvSpPr>
          <p:nvPr/>
        </p:nvSpPr>
        <p:spPr bwMode="auto">
          <a:xfrm>
            <a:off x="6581179" y="2776017"/>
            <a:ext cx="1657574" cy="674191"/>
          </a:xfrm>
          <a:prstGeom prst="roundRect">
            <a:avLst>
              <a:gd name="adj" fmla="val 15056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th-TH" sz="20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สำนักอนามัยสิ่งแวดล้อม</a:t>
            </a:r>
            <a:endParaRPr lang="th-TH" sz="2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9" name="AutoShape 14"/>
          <p:cNvSpPr>
            <a:spLocks/>
          </p:cNvSpPr>
          <p:nvPr/>
        </p:nvSpPr>
        <p:spPr bwMode="auto">
          <a:xfrm>
            <a:off x="6581180" y="4383361"/>
            <a:ext cx="1607344" cy="673075"/>
          </a:xfrm>
          <a:prstGeom prst="roundRect">
            <a:avLst>
              <a:gd name="adj" fmla="val 15056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th-TH" sz="20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กองประเมิน</a:t>
            </a:r>
            <a:br>
              <a:rPr lang="th-TH" sz="20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0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ผลกระทบต่อสุขภาพ</a:t>
            </a:r>
            <a:endParaRPr lang="th-TH" sz="2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0" name="AutoShape 15"/>
          <p:cNvSpPr>
            <a:spLocks/>
          </p:cNvSpPr>
          <p:nvPr/>
        </p:nvSpPr>
        <p:spPr bwMode="auto">
          <a:xfrm>
            <a:off x="6581180" y="5237262"/>
            <a:ext cx="1676549" cy="673076"/>
          </a:xfrm>
          <a:prstGeom prst="roundRect">
            <a:avLst>
              <a:gd name="adj" fmla="val 15056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th-TH" sz="20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ศูนย์วิเคราะห์ด้านอนามัยสิ่งแวดล้อม</a:t>
            </a:r>
            <a:endParaRPr lang="th-TH" sz="2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1" name="AutoShape 21"/>
          <p:cNvSpPr>
            <a:spLocks/>
          </p:cNvSpPr>
          <p:nvPr/>
        </p:nvSpPr>
        <p:spPr bwMode="auto">
          <a:xfrm>
            <a:off x="6581180" y="3579689"/>
            <a:ext cx="1676549" cy="674191"/>
          </a:xfrm>
          <a:prstGeom prst="roundRect">
            <a:avLst>
              <a:gd name="adj" fmla="val 15056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th-TH" sz="20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สำนักสุขาภิบาลอาหารและน้ำ</a:t>
            </a:r>
            <a:endParaRPr lang="th-TH" sz="2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2" name="AutoShape 22"/>
          <p:cNvSpPr>
            <a:spLocks/>
          </p:cNvSpPr>
          <p:nvPr/>
        </p:nvSpPr>
        <p:spPr bwMode="auto">
          <a:xfrm>
            <a:off x="6530951" y="1922115"/>
            <a:ext cx="1676549" cy="673076"/>
          </a:xfrm>
          <a:prstGeom prst="roundRect">
            <a:avLst>
              <a:gd name="adj" fmla="val 15056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th-TH" sz="20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ศูนย์บริหารกฎหมายฯ</a:t>
            </a:r>
            <a:endParaRPr lang="th-TH" sz="2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3" name="AutoShape 22"/>
          <p:cNvSpPr>
            <a:spLocks/>
          </p:cNvSpPr>
          <p:nvPr/>
        </p:nvSpPr>
        <p:spPr bwMode="auto">
          <a:xfrm>
            <a:off x="6581180" y="1068215"/>
            <a:ext cx="1676549" cy="502295"/>
          </a:xfrm>
          <a:prstGeom prst="roundRect">
            <a:avLst>
              <a:gd name="adj" fmla="val 15056"/>
            </a:avLst>
          </a:prstGeom>
          <a:solidFill>
            <a:srgbClr val="62298A"/>
          </a:solidFill>
          <a:ln w="50800" cap="flat" cmpd="sng">
            <a:solidFill>
              <a:srgbClr val="FFFFFF"/>
            </a:solidFill>
            <a:prstDash val="solid"/>
            <a:miter lim="0"/>
            <a:headEnd/>
            <a:tailEnd/>
          </a:ln>
          <a:effectLst>
            <a:outerShdw dist="88900" dir="27000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th-TH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อธิบดีกรมอนามัย</a:t>
            </a:r>
            <a:endParaRPr lang="th-TH" sz="3400" b="1" dirty="0"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2085" name="Elbow Connector 64"/>
          <p:cNvCxnSpPr>
            <a:cxnSpLocks noChangeShapeType="1"/>
            <a:stCxn id="63" idx="2"/>
          </p:cNvCxnSpPr>
          <p:nvPr/>
        </p:nvCxnSpPr>
        <p:spPr bwMode="auto">
          <a:xfrm rot="16200000" flipH="1">
            <a:off x="6020843" y="2969121"/>
            <a:ext cx="4018359" cy="1221135"/>
          </a:xfrm>
          <a:prstGeom prst="bentConnector3">
            <a:avLst>
              <a:gd name="adj1" fmla="val 4606"/>
            </a:avLst>
          </a:prstGeom>
          <a:noFill/>
          <a:ln w="28575" algn="ctr">
            <a:solidFill>
              <a:srgbClr val="002060"/>
            </a:solidFill>
            <a:miter lim="0"/>
            <a:headEnd/>
            <a:tailEnd/>
          </a:ln>
        </p:spPr>
      </p:cxnSp>
      <p:cxnSp>
        <p:nvCxnSpPr>
          <p:cNvPr id="2086" name="Straight Connector 67"/>
          <p:cNvCxnSpPr>
            <a:cxnSpLocks noChangeShapeType="1"/>
            <a:endCxn id="60" idx="3"/>
          </p:cNvCxnSpPr>
          <p:nvPr/>
        </p:nvCxnSpPr>
        <p:spPr bwMode="auto">
          <a:xfrm rot="10800000">
            <a:off x="8257729" y="5574357"/>
            <a:ext cx="382861" cy="14511"/>
          </a:xfrm>
          <a:prstGeom prst="line">
            <a:avLst/>
          </a:prstGeom>
          <a:noFill/>
          <a:ln w="28575" algn="ctr">
            <a:solidFill>
              <a:srgbClr val="002060"/>
            </a:solidFill>
            <a:miter lim="0"/>
            <a:headEnd/>
            <a:tailEnd/>
          </a:ln>
        </p:spPr>
      </p:cxnSp>
      <p:cxnSp>
        <p:nvCxnSpPr>
          <p:cNvPr id="2087" name="Straight Connector 73"/>
          <p:cNvCxnSpPr>
            <a:cxnSpLocks noChangeShapeType="1"/>
          </p:cNvCxnSpPr>
          <p:nvPr/>
        </p:nvCxnSpPr>
        <p:spPr bwMode="auto">
          <a:xfrm rot="10800000">
            <a:off x="8188523" y="2323951"/>
            <a:ext cx="452066" cy="1117"/>
          </a:xfrm>
          <a:prstGeom prst="line">
            <a:avLst/>
          </a:prstGeom>
          <a:noFill/>
          <a:ln w="28575" algn="ctr">
            <a:solidFill>
              <a:srgbClr val="002060"/>
            </a:solidFill>
            <a:miter lim="0"/>
            <a:headEnd/>
            <a:tailEnd/>
          </a:ln>
        </p:spPr>
      </p:cxnSp>
      <p:cxnSp>
        <p:nvCxnSpPr>
          <p:cNvPr id="2088" name="Straight Connector 75"/>
          <p:cNvCxnSpPr>
            <a:cxnSpLocks noChangeShapeType="1"/>
            <a:endCxn id="58" idx="3"/>
          </p:cNvCxnSpPr>
          <p:nvPr/>
        </p:nvCxnSpPr>
        <p:spPr bwMode="auto">
          <a:xfrm rot="10800000">
            <a:off x="8238753" y="3113113"/>
            <a:ext cx="401836" cy="14510"/>
          </a:xfrm>
          <a:prstGeom prst="line">
            <a:avLst/>
          </a:prstGeom>
          <a:noFill/>
          <a:ln w="28575" algn="ctr">
            <a:solidFill>
              <a:srgbClr val="002060"/>
            </a:solidFill>
            <a:miter lim="0"/>
            <a:headEnd/>
            <a:tailEnd/>
          </a:ln>
        </p:spPr>
      </p:cxnSp>
      <p:cxnSp>
        <p:nvCxnSpPr>
          <p:cNvPr id="2089" name="Straight Connector 91"/>
          <p:cNvCxnSpPr>
            <a:cxnSpLocks noChangeShapeType="1"/>
          </p:cNvCxnSpPr>
          <p:nvPr/>
        </p:nvCxnSpPr>
        <p:spPr bwMode="auto">
          <a:xfrm rot="10800000">
            <a:off x="8188523" y="3931295"/>
            <a:ext cx="452066" cy="1117"/>
          </a:xfrm>
          <a:prstGeom prst="line">
            <a:avLst/>
          </a:prstGeom>
          <a:noFill/>
          <a:ln w="28575" algn="ctr">
            <a:solidFill>
              <a:srgbClr val="002060"/>
            </a:solidFill>
            <a:miter lim="0"/>
            <a:headEnd/>
            <a:tailEnd/>
          </a:ln>
        </p:spPr>
      </p:cxnSp>
      <p:cxnSp>
        <p:nvCxnSpPr>
          <p:cNvPr id="2090" name="Straight Connector 92"/>
          <p:cNvCxnSpPr>
            <a:cxnSpLocks noChangeShapeType="1"/>
          </p:cNvCxnSpPr>
          <p:nvPr/>
        </p:nvCxnSpPr>
        <p:spPr bwMode="auto">
          <a:xfrm rot="10800000">
            <a:off x="8188523" y="4684738"/>
            <a:ext cx="452066" cy="1116"/>
          </a:xfrm>
          <a:prstGeom prst="line">
            <a:avLst/>
          </a:prstGeom>
          <a:noFill/>
          <a:ln w="28575" algn="ctr">
            <a:solidFill>
              <a:srgbClr val="002060"/>
            </a:solidFill>
            <a:miter lim="0"/>
            <a:headEnd/>
            <a:tailEnd/>
          </a:ln>
        </p:spPr>
      </p:cxnSp>
      <p:cxnSp>
        <p:nvCxnSpPr>
          <p:cNvPr id="2091" name="Straight Connector 93"/>
          <p:cNvCxnSpPr>
            <a:cxnSpLocks noChangeShapeType="1"/>
            <a:endCxn id="11" idx="0"/>
          </p:cNvCxnSpPr>
          <p:nvPr/>
        </p:nvCxnSpPr>
        <p:spPr bwMode="auto">
          <a:xfrm rot="5400000">
            <a:off x="3918459" y="3881624"/>
            <a:ext cx="301377" cy="1116"/>
          </a:xfrm>
          <a:prstGeom prst="line">
            <a:avLst/>
          </a:prstGeom>
          <a:noFill/>
          <a:ln w="28575" algn="ctr">
            <a:solidFill>
              <a:schemeClr val="accent1"/>
            </a:solidFill>
            <a:prstDash val="dash"/>
            <a:miter lim="0"/>
            <a:headEnd/>
            <a:tailEnd/>
          </a:ln>
        </p:spPr>
      </p:cxnSp>
      <p:cxnSp>
        <p:nvCxnSpPr>
          <p:cNvPr id="2092" name="Straight Arrow Connector 96"/>
          <p:cNvCxnSpPr>
            <a:cxnSpLocks noChangeShapeType="1"/>
            <a:stCxn id="3" idx="3"/>
            <a:endCxn id="63" idx="1"/>
          </p:cNvCxnSpPr>
          <p:nvPr/>
        </p:nvCxnSpPr>
        <p:spPr bwMode="auto">
          <a:xfrm flipV="1">
            <a:off x="3884414" y="1319362"/>
            <a:ext cx="2696766" cy="24557"/>
          </a:xfrm>
          <a:prstGeom prst="straightConnector1">
            <a:avLst/>
          </a:prstGeom>
          <a:noFill/>
          <a:ln w="28575" algn="ctr">
            <a:solidFill>
              <a:srgbClr val="002060"/>
            </a:solidFill>
            <a:miter lim="0"/>
            <a:headEnd type="arrow" w="med" len="med"/>
            <a:tailEnd/>
          </a:ln>
        </p:spPr>
      </p:cxnSp>
      <p:sp>
        <p:nvSpPr>
          <p:cNvPr id="2093" name="Left Arrow 97"/>
          <p:cNvSpPr>
            <a:spLocks noChangeArrowheads="1"/>
          </p:cNvSpPr>
          <p:nvPr/>
        </p:nvSpPr>
        <p:spPr bwMode="auto">
          <a:xfrm>
            <a:off x="5978426" y="2072804"/>
            <a:ext cx="502295" cy="502295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95CC4"/>
          </a:solidFill>
          <a:ln w="12700" algn="ctr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marL="241093" algn="ctr"/>
            <a:endParaRPr lang="th-TH" dirty="0"/>
          </a:p>
        </p:txBody>
      </p:sp>
      <p:sp>
        <p:nvSpPr>
          <p:cNvPr id="2094" name="Left Arrow 98"/>
          <p:cNvSpPr>
            <a:spLocks noChangeArrowheads="1"/>
          </p:cNvSpPr>
          <p:nvPr/>
        </p:nvSpPr>
        <p:spPr bwMode="auto">
          <a:xfrm>
            <a:off x="5978426" y="2876476"/>
            <a:ext cx="502295" cy="502295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95CC4"/>
          </a:solidFill>
          <a:ln w="12700" algn="ctr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marL="241093" algn="ctr"/>
            <a:endParaRPr lang="th-TH" dirty="0"/>
          </a:p>
        </p:txBody>
      </p:sp>
      <p:sp>
        <p:nvSpPr>
          <p:cNvPr id="2095" name="Left Arrow 99"/>
          <p:cNvSpPr>
            <a:spLocks noChangeArrowheads="1"/>
          </p:cNvSpPr>
          <p:nvPr/>
        </p:nvSpPr>
        <p:spPr bwMode="auto">
          <a:xfrm>
            <a:off x="5978426" y="3680148"/>
            <a:ext cx="502295" cy="502295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95CC4"/>
          </a:solidFill>
          <a:ln w="12700" algn="ctr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marL="241093" algn="ctr"/>
            <a:endParaRPr lang="th-TH" dirty="0"/>
          </a:p>
        </p:txBody>
      </p:sp>
      <p:sp>
        <p:nvSpPr>
          <p:cNvPr id="2096" name="Left Arrow 100"/>
          <p:cNvSpPr>
            <a:spLocks noChangeArrowheads="1"/>
          </p:cNvSpPr>
          <p:nvPr/>
        </p:nvSpPr>
        <p:spPr bwMode="auto">
          <a:xfrm>
            <a:off x="5978426" y="4433590"/>
            <a:ext cx="502295" cy="502295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95CC4"/>
          </a:solidFill>
          <a:ln w="12700" algn="ctr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marL="241093" algn="ctr"/>
            <a:endParaRPr lang="th-TH" dirty="0"/>
          </a:p>
        </p:txBody>
      </p:sp>
      <p:sp>
        <p:nvSpPr>
          <p:cNvPr id="2097" name="Left Arrow 101"/>
          <p:cNvSpPr>
            <a:spLocks noChangeArrowheads="1"/>
          </p:cNvSpPr>
          <p:nvPr/>
        </p:nvSpPr>
        <p:spPr bwMode="auto">
          <a:xfrm>
            <a:off x="5978426" y="5387951"/>
            <a:ext cx="502295" cy="502295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95CC4"/>
          </a:solidFill>
          <a:ln w="12700" algn="ctr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marL="241093" algn="ctr"/>
            <a:endParaRPr lang="th-TH" dirty="0"/>
          </a:p>
        </p:txBody>
      </p:sp>
      <p:sp>
        <p:nvSpPr>
          <p:cNvPr id="2098" name="TextBox 6"/>
          <p:cNvSpPr txBox="1">
            <a:spLocks noChangeArrowheads="1"/>
          </p:cNvSpPr>
          <p:nvPr/>
        </p:nvSpPr>
        <p:spPr bwMode="auto">
          <a:xfrm>
            <a:off x="4119935" y="5221635"/>
            <a:ext cx="1356196" cy="3726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algn="ctr"/>
            <a:r>
              <a:rPr lang="th-TH" sz="20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คอก.ที่มีอยู่แล้ว</a:t>
            </a:r>
          </a:p>
        </p:txBody>
      </p:sp>
      <p:cxnSp>
        <p:nvCxnSpPr>
          <p:cNvPr id="2099" name="Straight Connector 51"/>
          <p:cNvCxnSpPr>
            <a:cxnSpLocks noChangeShapeType="1"/>
          </p:cNvCxnSpPr>
          <p:nvPr/>
        </p:nvCxnSpPr>
        <p:spPr bwMode="auto">
          <a:xfrm>
            <a:off x="3416722" y="4684738"/>
            <a:ext cx="753442" cy="502295"/>
          </a:xfrm>
          <a:prstGeom prst="line">
            <a:avLst/>
          </a:prstGeom>
          <a:noFill/>
          <a:ln w="12700" algn="ctr">
            <a:solidFill>
              <a:srgbClr val="C00000"/>
            </a:solidFill>
            <a:miter lim="0"/>
            <a:headEnd/>
            <a:tailEnd/>
          </a:ln>
        </p:spPr>
      </p:cxnSp>
      <p:cxnSp>
        <p:nvCxnSpPr>
          <p:cNvPr id="2100" name="Straight Connector 52"/>
          <p:cNvCxnSpPr>
            <a:cxnSpLocks noChangeShapeType="1"/>
            <a:stCxn id="17" idx="2"/>
          </p:cNvCxnSpPr>
          <p:nvPr/>
        </p:nvCxnSpPr>
        <p:spPr bwMode="auto">
          <a:xfrm rot="5400000">
            <a:off x="4363827" y="4149514"/>
            <a:ext cx="1446609" cy="628427"/>
          </a:xfrm>
          <a:prstGeom prst="line">
            <a:avLst/>
          </a:prstGeom>
          <a:noFill/>
          <a:ln w="12700" algn="ctr">
            <a:solidFill>
              <a:srgbClr val="C00000"/>
            </a:solidFill>
            <a:miter lim="0"/>
            <a:headEnd/>
            <a:tailEnd/>
          </a:ln>
        </p:spPr>
      </p:cxnSp>
      <p:sp>
        <p:nvSpPr>
          <p:cNvPr id="2101" name="TextBox 6"/>
          <p:cNvSpPr txBox="1">
            <a:spLocks noChangeArrowheads="1"/>
          </p:cNvSpPr>
          <p:nvPr/>
        </p:nvSpPr>
        <p:spPr bwMode="auto">
          <a:xfrm>
            <a:off x="4170164" y="5723930"/>
            <a:ext cx="1356197" cy="3726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algn="ctr"/>
            <a:r>
              <a:rPr lang="th-TH" sz="20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คอก.ทิ่อาจตั้งเพิ่ม</a:t>
            </a:r>
          </a:p>
        </p:txBody>
      </p:sp>
      <p:cxnSp>
        <p:nvCxnSpPr>
          <p:cNvPr id="2102" name="Straight Connector 64"/>
          <p:cNvCxnSpPr>
            <a:cxnSpLocks noChangeShapeType="1"/>
            <a:endCxn id="2101" idx="1"/>
          </p:cNvCxnSpPr>
          <p:nvPr/>
        </p:nvCxnSpPr>
        <p:spPr bwMode="auto">
          <a:xfrm>
            <a:off x="3567410" y="5387951"/>
            <a:ext cx="602754" cy="522327"/>
          </a:xfrm>
          <a:prstGeom prst="line">
            <a:avLst/>
          </a:prstGeom>
          <a:noFill/>
          <a:ln w="12700" algn="ctr">
            <a:solidFill>
              <a:srgbClr val="C00000"/>
            </a:solidFill>
            <a:miter lim="0"/>
            <a:headEnd/>
            <a:tailEnd/>
          </a:ln>
        </p:spPr>
      </p:cxnSp>
      <p:cxnSp>
        <p:nvCxnSpPr>
          <p:cNvPr id="2103" name="Straight Connector 67"/>
          <p:cNvCxnSpPr>
            <a:cxnSpLocks noChangeShapeType="1"/>
          </p:cNvCxnSpPr>
          <p:nvPr/>
        </p:nvCxnSpPr>
        <p:spPr bwMode="auto">
          <a:xfrm flipV="1">
            <a:off x="3517181" y="5890246"/>
            <a:ext cx="652983" cy="351606"/>
          </a:xfrm>
          <a:prstGeom prst="line">
            <a:avLst/>
          </a:prstGeom>
          <a:noFill/>
          <a:ln w="12700" algn="ctr">
            <a:solidFill>
              <a:srgbClr val="C00000"/>
            </a:solidFill>
            <a:miter lim="0"/>
            <a:headEnd/>
            <a:tailEnd/>
          </a:ln>
        </p:spPr>
      </p:cxnSp>
      <p:sp>
        <p:nvSpPr>
          <p:cNvPr id="56" name="Oval 55"/>
          <p:cNvSpPr/>
          <p:nvPr/>
        </p:nvSpPr>
        <p:spPr>
          <a:xfrm>
            <a:off x="304800" y="2286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7" name="TextBox 56"/>
          <p:cNvSpPr txBox="1"/>
          <p:nvPr/>
        </p:nvSpPr>
        <p:spPr>
          <a:xfrm>
            <a:off x="333376" y="304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5</a:t>
            </a:r>
            <a:endParaRPr lang="th-TH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6"/>
          <p:cNvSpPr>
            <a:spLocks noChangeArrowheads="1"/>
          </p:cNvSpPr>
          <p:nvPr/>
        </p:nvSpPr>
        <p:spPr bwMode="auto">
          <a:xfrm>
            <a:off x="603870" y="817067"/>
            <a:ext cx="8438555" cy="5726162"/>
          </a:xfrm>
          <a:prstGeom prst="rect">
            <a:avLst/>
          </a:prstGeom>
          <a:noFill/>
          <a:ln w="28575" algn="ctr">
            <a:solidFill>
              <a:srgbClr val="C00000"/>
            </a:solidFill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marL="241093" algn="ctr"/>
            <a:endParaRPr lang="th-TH" dirty="0"/>
          </a:p>
        </p:txBody>
      </p:sp>
      <p:sp>
        <p:nvSpPr>
          <p:cNvPr id="64" name="Rectangle 63"/>
          <p:cNvSpPr/>
          <p:nvPr/>
        </p:nvSpPr>
        <p:spPr bwMode="auto">
          <a:xfrm>
            <a:off x="2663280" y="2273722"/>
            <a:ext cx="5123408" cy="803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35717" tIns="35717" rIns="35717" bIns="35717" anchor="ctr"/>
          <a:lstStyle/>
          <a:p>
            <a:pPr marL="241093" algn="ctr">
              <a:defRPr/>
            </a:pPr>
            <a:endParaRPr lang="th-TH" dirty="0"/>
          </a:p>
        </p:txBody>
      </p:sp>
      <p:sp>
        <p:nvSpPr>
          <p:cNvPr id="4" name="Rectangle 3"/>
          <p:cNvSpPr/>
          <p:nvPr/>
        </p:nvSpPr>
        <p:spPr bwMode="auto">
          <a:xfrm>
            <a:off x="804788" y="3278312"/>
            <a:ext cx="8138294" cy="31142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rgbClr val="CCFFFF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35717" tIns="35717" rIns="35717" bIns="35717" anchor="ctr"/>
          <a:lstStyle/>
          <a:p>
            <a:pPr marL="241093" algn="ctr">
              <a:defRPr/>
            </a:pPr>
            <a:endParaRPr lang="th-TH" dirty="0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261444" y="3434582"/>
            <a:ext cx="4621113" cy="2310553"/>
            <a:chOff x="3287690" y="4598674"/>
            <a:chExt cx="7215238" cy="3286145"/>
          </a:xfrm>
        </p:grpSpPr>
        <p:sp>
          <p:nvSpPr>
            <p:cNvPr id="3118" name="Rectangle 18"/>
            <p:cNvSpPr>
              <a:spLocks noChangeArrowheads="1"/>
            </p:cNvSpPr>
            <p:nvPr/>
          </p:nvSpPr>
          <p:spPr bwMode="auto">
            <a:xfrm>
              <a:off x="3287690" y="4955861"/>
              <a:ext cx="7215238" cy="2928958"/>
            </a:xfrm>
            <a:prstGeom prst="rect">
              <a:avLst/>
            </a:prstGeom>
            <a:solidFill>
              <a:srgbClr val="D0DD51"/>
            </a:solidFill>
            <a:ln w="12700" algn="ctr">
              <a:noFill/>
              <a:miter lim="0"/>
              <a:headEnd/>
              <a:tailEnd/>
            </a:ln>
          </p:spPr>
          <p:txBody>
            <a:bodyPr lIns="50800" tIns="50800" rIns="50800" bIns="50800" anchor="ctr"/>
            <a:lstStyle/>
            <a:p>
              <a:pPr marL="241093" algn="ctr"/>
              <a:endParaRPr lang="th-TH" dirty="0"/>
            </a:p>
          </p:txBody>
        </p:sp>
        <p:sp>
          <p:nvSpPr>
            <p:cNvPr id="3119" name="TextBox 12"/>
            <p:cNvSpPr txBox="1">
              <a:spLocks noChangeArrowheads="1"/>
            </p:cNvSpPr>
            <p:nvPr/>
          </p:nvSpPr>
          <p:spPr bwMode="auto">
            <a:xfrm>
              <a:off x="7002466" y="5248953"/>
              <a:ext cx="3214710" cy="2495060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th-TH" b="1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  - </a:t>
              </a:r>
              <a:r>
                <a:rPr lang="en-US" b="1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SOP  </a:t>
              </a:r>
              <a:r>
                <a:rPr lang="th-TH" b="1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การออกข้อบัญญัติ</a:t>
              </a:r>
              <a:br>
                <a:rPr lang="th-TH" b="1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</a:br>
              <a:r>
                <a:rPr lang="th-TH" b="1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  - </a:t>
              </a:r>
              <a:r>
                <a:rPr lang="en-US" b="1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SOP </a:t>
              </a:r>
              <a:r>
                <a:rPr lang="th-TH" b="1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การอนุญาตกิจการ</a:t>
              </a:r>
              <a:br>
                <a:rPr lang="th-TH" b="1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</a:br>
              <a:r>
                <a:rPr lang="th-TH" b="1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  - </a:t>
              </a:r>
              <a:r>
                <a:rPr lang="en-US" b="1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SOP</a:t>
              </a:r>
              <a:r>
                <a:rPr lang="th-TH" b="1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ตรวจตรา/ดำเนินคดี</a:t>
              </a:r>
              <a:br>
                <a:rPr lang="th-TH" b="1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</a:br>
              <a:r>
                <a:rPr lang="th-TH" b="1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  - </a:t>
              </a:r>
              <a:r>
                <a:rPr lang="en-US" b="1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SOP</a:t>
              </a:r>
              <a:r>
                <a:rPr lang="th-TH" b="1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ขจัดสิ่งปฏิกูลมูลฝอย</a:t>
              </a:r>
              <a:br>
                <a:rPr lang="th-TH" b="1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</a:br>
              <a:r>
                <a:rPr lang="th-TH" b="1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  - </a:t>
              </a:r>
              <a:r>
                <a:rPr lang="en-US" b="1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SOP</a:t>
              </a:r>
              <a:r>
                <a:rPr lang="th-TH" b="1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การเฝ้าระวัง /</a:t>
              </a:r>
              <a:r>
                <a:rPr lang="en-US" b="1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HIA</a:t>
              </a:r>
              <a:br>
                <a:rPr lang="en-US" b="1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</a:br>
              <a:r>
                <a:rPr lang="en-US" b="1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  </a:t>
              </a:r>
              <a:r>
                <a:rPr lang="th-TH" b="1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- </a:t>
              </a:r>
              <a:r>
                <a:rPr lang="en-US" b="1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SOP</a:t>
              </a:r>
              <a:r>
                <a:rPr lang="th-TH" b="1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..................</a:t>
              </a:r>
            </a:p>
          </p:txBody>
        </p:sp>
        <p:sp>
          <p:nvSpPr>
            <p:cNvPr id="3120" name="TextBox 14"/>
            <p:cNvSpPr txBox="1">
              <a:spLocks noChangeArrowheads="1"/>
            </p:cNvSpPr>
            <p:nvPr/>
          </p:nvSpPr>
          <p:spPr bwMode="auto">
            <a:xfrm>
              <a:off x="4359260" y="4598674"/>
              <a:ext cx="4857783" cy="525276"/>
            </a:xfrm>
            <a:prstGeom prst="rect">
              <a:avLst/>
            </a:prstGeom>
            <a:solidFill>
              <a:srgbClr val="CCDA46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th-TH" b="1" dirty="0">
                  <a:solidFill>
                    <a:srgbClr val="C00000"/>
                  </a:solidFill>
                  <a:latin typeface="Angsana New" pitchFamily="18" charset="-34"/>
                  <a:cs typeface="Angsana New" pitchFamily="18" charset="-34"/>
                </a:rPr>
                <a:t>โครงการพัฒนาระบบ </a:t>
              </a:r>
              <a:r>
                <a:rPr lang="en-US" b="1" dirty="0">
                  <a:solidFill>
                    <a:srgbClr val="C00000"/>
                  </a:solidFill>
                  <a:latin typeface="Angsana New" pitchFamily="18" charset="-34"/>
                  <a:cs typeface="Angsana New" pitchFamily="18" charset="-34"/>
                </a:rPr>
                <a:t>EHA</a:t>
              </a:r>
              <a:r>
                <a:rPr lang="th-TH" b="1" dirty="0">
                  <a:solidFill>
                    <a:srgbClr val="C00000"/>
                  </a:solidFill>
                  <a:latin typeface="Angsana New" pitchFamily="18" charset="-34"/>
                  <a:cs typeface="Angsana New" pitchFamily="18" charset="-34"/>
                </a:rPr>
                <a:t>ร่วมกับ สถ.</a:t>
              </a:r>
            </a:p>
          </p:txBody>
        </p:sp>
        <p:sp>
          <p:nvSpPr>
            <p:cNvPr id="3121" name="TextBox 15"/>
            <p:cNvSpPr txBox="1">
              <a:spLocks noChangeArrowheads="1"/>
            </p:cNvSpPr>
            <p:nvPr/>
          </p:nvSpPr>
          <p:spPr bwMode="auto">
            <a:xfrm>
              <a:off x="3573441" y="6170308"/>
              <a:ext cx="2857520" cy="525276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Arial" pitchFamily="34" charset="0"/>
                <a:buChar char="•"/>
              </a:pPr>
              <a:r>
                <a:rPr lang="th-TH" b="1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ตรวจประเมินรับรอง</a:t>
              </a:r>
            </a:p>
          </p:txBody>
        </p:sp>
        <p:sp>
          <p:nvSpPr>
            <p:cNvPr id="3122" name="TextBox 16"/>
            <p:cNvSpPr txBox="1">
              <a:spLocks noChangeArrowheads="1"/>
            </p:cNvSpPr>
            <p:nvPr/>
          </p:nvSpPr>
          <p:spPr bwMode="auto">
            <a:xfrm>
              <a:off x="3502004" y="5248953"/>
              <a:ext cx="2857520" cy="525276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Arial" pitchFamily="34" charset="0"/>
                <a:buChar char="•"/>
              </a:pPr>
              <a:r>
                <a:rPr lang="th-TH" b="1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อปท.ที่ผ่านเกณฑ์</a:t>
              </a:r>
              <a:r>
                <a:rPr lang="en-US" b="1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(LQM)</a:t>
              </a:r>
              <a:r>
                <a:rPr lang="th-TH" b="1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</a:p>
          </p:txBody>
        </p:sp>
        <p:sp>
          <p:nvSpPr>
            <p:cNvPr id="3123" name="TextBox 17"/>
            <p:cNvSpPr txBox="1">
              <a:spLocks noChangeArrowheads="1"/>
            </p:cNvSpPr>
            <p:nvPr/>
          </p:nvSpPr>
          <p:spPr bwMode="auto">
            <a:xfrm>
              <a:off x="3563983" y="7099005"/>
              <a:ext cx="2938418" cy="525276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buFont typeface="Arial" pitchFamily="34" charset="0"/>
                <a:buChar char="•"/>
              </a:pPr>
              <a:r>
                <a:rPr lang="th-TH" b="1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การรับรองคุณภาพ </a:t>
              </a:r>
              <a:r>
                <a:rPr lang="en-US" b="1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EHA</a:t>
              </a:r>
              <a:endParaRPr lang="th-TH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3124" name="Right Arrow 19"/>
            <p:cNvSpPr>
              <a:spLocks noChangeArrowheads="1"/>
            </p:cNvSpPr>
            <p:nvPr/>
          </p:nvSpPr>
          <p:spPr bwMode="auto">
            <a:xfrm>
              <a:off x="6502400" y="5313051"/>
              <a:ext cx="428628" cy="42862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C9900"/>
            </a:solidFill>
            <a:ln w="12700" algn="ctr">
              <a:solidFill>
                <a:srgbClr val="002060"/>
              </a:solidFill>
              <a:miter lim="0"/>
              <a:headEnd/>
              <a:tailEnd/>
            </a:ln>
          </p:spPr>
          <p:txBody>
            <a:bodyPr lIns="50800" tIns="50800" rIns="50800" bIns="50800" anchor="ctr"/>
            <a:lstStyle/>
            <a:p>
              <a:pPr marL="241093" algn="ctr"/>
              <a:endParaRPr lang="th-TH" dirty="0"/>
            </a:p>
          </p:txBody>
        </p:sp>
        <p:sp>
          <p:nvSpPr>
            <p:cNvPr id="3125" name="Right Arrow 22"/>
            <p:cNvSpPr>
              <a:spLocks noChangeArrowheads="1"/>
            </p:cNvSpPr>
            <p:nvPr/>
          </p:nvSpPr>
          <p:spPr bwMode="auto">
            <a:xfrm>
              <a:off x="6502400" y="6241745"/>
              <a:ext cx="428628" cy="42862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C9900"/>
            </a:solidFill>
            <a:ln w="12700" algn="ctr">
              <a:solidFill>
                <a:srgbClr val="002060"/>
              </a:solidFill>
              <a:miter lim="0"/>
              <a:headEnd/>
              <a:tailEnd/>
            </a:ln>
          </p:spPr>
          <p:txBody>
            <a:bodyPr lIns="50800" tIns="50800" rIns="50800" bIns="50800" anchor="ctr"/>
            <a:lstStyle/>
            <a:p>
              <a:pPr marL="241093" algn="ctr"/>
              <a:endParaRPr lang="th-TH" dirty="0"/>
            </a:p>
          </p:txBody>
        </p:sp>
        <p:sp>
          <p:nvSpPr>
            <p:cNvPr id="3126" name="Right Arrow 23"/>
            <p:cNvSpPr>
              <a:spLocks noChangeArrowheads="1"/>
            </p:cNvSpPr>
            <p:nvPr/>
          </p:nvSpPr>
          <p:spPr bwMode="auto">
            <a:xfrm flipH="1">
              <a:off x="6502400" y="7170439"/>
              <a:ext cx="428628" cy="42862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C9900"/>
            </a:solidFill>
            <a:ln w="12700" algn="ctr">
              <a:solidFill>
                <a:srgbClr val="002060"/>
              </a:solidFill>
              <a:miter lim="0"/>
              <a:headEnd/>
              <a:tailEnd/>
            </a:ln>
          </p:spPr>
          <p:txBody>
            <a:bodyPr lIns="50800" tIns="50800" rIns="50800" bIns="50800" anchor="ctr"/>
            <a:lstStyle/>
            <a:p>
              <a:pPr marL="241093" algn="ctr"/>
              <a:endParaRPr lang="th-TH" dirty="0"/>
            </a:p>
          </p:txBody>
        </p:sp>
        <p:sp>
          <p:nvSpPr>
            <p:cNvPr id="3127" name="Down Arrow 24"/>
            <p:cNvSpPr>
              <a:spLocks noChangeArrowheads="1"/>
            </p:cNvSpPr>
            <p:nvPr/>
          </p:nvSpPr>
          <p:spPr bwMode="auto">
            <a:xfrm>
              <a:off x="4645012" y="5813117"/>
              <a:ext cx="642942" cy="35719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CC9900"/>
            </a:solidFill>
            <a:ln w="12700" algn="ctr">
              <a:solidFill>
                <a:srgbClr val="002060"/>
              </a:solidFill>
              <a:miter lim="0"/>
              <a:headEnd/>
              <a:tailEnd/>
            </a:ln>
          </p:spPr>
          <p:txBody>
            <a:bodyPr lIns="50800" tIns="50800" rIns="50800" bIns="50800" anchor="ctr"/>
            <a:lstStyle/>
            <a:p>
              <a:pPr marL="241093" algn="ctr"/>
              <a:endParaRPr lang="th-TH" dirty="0"/>
            </a:p>
          </p:txBody>
        </p:sp>
        <p:sp>
          <p:nvSpPr>
            <p:cNvPr id="3128" name="Down Arrow 25"/>
            <p:cNvSpPr>
              <a:spLocks noChangeArrowheads="1"/>
            </p:cNvSpPr>
            <p:nvPr/>
          </p:nvSpPr>
          <p:spPr bwMode="auto">
            <a:xfrm>
              <a:off x="4645012" y="6741811"/>
              <a:ext cx="642942" cy="35719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CC9900"/>
            </a:solidFill>
            <a:ln w="12700" algn="ctr">
              <a:solidFill>
                <a:srgbClr val="002060"/>
              </a:solidFill>
              <a:miter lim="0"/>
              <a:headEnd/>
              <a:tailEnd/>
            </a:ln>
          </p:spPr>
          <p:txBody>
            <a:bodyPr lIns="50800" tIns="50800" rIns="50800" bIns="50800" anchor="ctr"/>
            <a:lstStyle/>
            <a:p>
              <a:pPr marL="241093" algn="ctr"/>
              <a:endParaRPr lang="th-TH" dirty="0"/>
            </a:p>
          </p:txBody>
        </p:sp>
      </p:grpSp>
      <p:sp>
        <p:nvSpPr>
          <p:cNvPr id="3078" name="Title 1"/>
          <p:cNvSpPr>
            <a:spLocks noGrp="1"/>
          </p:cNvSpPr>
          <p:nvPr>
            <p:ph type="title"/>
          </p:nvPr>
        </p:nvSpPr>
        <p:spPr bwMode="auto">
          <a:xfrm>
            <a:off x="381000" y="164083"/>
            <a:ext cx="8560966" cy="351606"/>
          </a:xfrm>
          <a:solidFill>
            <a:srgbClr val="FF9FFF"/>
          </a:solidFill>
          <a:ln>
            <a:miter lim="800000"/>
            <a:headEnd/>
            <a:tailEnd/>
          </a:ln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r" eaLnBrk="1"/>
            <a:r>
              <a:rPr lang="th-TH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บทบาทของ คกก.สธ.ตาม ม.๑๐ ในการพัฒนาระบบบริการอนามัยสิ่งแวดล้อม</a:t>
            </a:r>
          </a:p>
        </p:txBody>
      </p:sp>
      <p:sp>
        <p:nvSpPr>
          <p:cNvPr id="5" name="AutoShape 10"/>
          <p:cNvSpPr>
            <a:spLocks/>
          </p:cNvSpPr>
          <p:nvPr/>
        </p:nvSpPr>
        <p:spPr bwMode="auto">
          <a:xfrm>
            <a:off x="3617640" y="616148"/>
            <a:ext cx="2075036" cy="401836"/>
          </a:xfrm>
          <a:prstGeom prst="roundRect">
            <a:avLst>
              <a:gd name="adj" fmla="val 14875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5717" tIns="35717" rIns="35717" bIns="35717" anchor="ctr"/>
          <a:lstStyle/>
          <a:p>
            <a:pPr algn="ctr">
              <a:defRPr/>
            </a:pPr>
            <a:r>
              <a:rPr lang="th-TH" sz="20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คณะกรรมการสาธารณสุข</a:t>
            </a:r>
          </a:p>
        </p:txBody>
      </p:sp>
      <p:sp>
        <p:nvSpPr>
          <p:cNvPr id="6" name="AutoShape 20"/>
          <p:cNvSpPr>
            <a:spLocks/>
          </p:cNvSpPr>
          <p:nvPr/>
        </p:nvSpPr>
        <p:spPr bwMode="auto">
          <a:xfrm>
            <a:off x="905248" y="1470051"/>
            <a:ext cx="1456655" cy="515689"/>
          </a:xfrm>
          <a:prstGeom prst="roundRect">
            <a:avLst>
              <a:gd name="adj" fmla="val 15056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2109"/>
              </a:lnSpc>
              <a:defRPr/>
            </a:pPr>
            <a:r>
              <a:rPr lang="th-TH" sz="20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คอก.กำหนดแผนยุทธศาสตร์</a:t>
            </a:r>
            <a:endParaRPr lang="th-TH" sz="2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AutoShape 20"/>
          <p:cNvSpPr>
            <a:spLocks/>
          </p:cNvSpPr>
          <p:nvPr/>
        </p:nvSpPr>
        <p:spPr bwMode="auto">
          <a:xfrm>
            <a:off x="1106166" y="2374181"/>
            <a:ext cx="1105049" cy="638473"/>
          </a:xfrm>
          <a:prstGeom prst="roundRect">
            <a:avLst>
              <a:gd name="adj" fmla="val 15056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th-TH" sz="2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งานนโยบาย/ยุทธศาสตร์</a:t>
            </a:r>
            <a:endParaRPr lang="th-TH" sz="28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AutoShape 20"/>
          <p:cNvSpPr>
            <a:spLocks/>
          </p:cNvSpPr>
          <p:nvPr/>
        </p:nvSpPr>
        <p:spPr bwMode="auto">
          <a:xfrm>
            <a:off x="2763739" y="2374181"/>
            <a:ext cx="1105049" cy="638473"/>
          </a:xfrm>
          <a:prstGeom prst="roundRect">
            <a:avLst>
              <a:gd name="adj" fmla="val 15056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th-TH" sz="2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งานออกกฎ/ข้อบัญญํติ</a:t>
            </a:r>
            <a:endParaRPr lang="th-TH" sz="28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AutoShape 20"/>
          <p:cNvSpPr>
            <a:spLocks/>
          </p:cNvSpPr>
          <p:nvPr/>
        </p:nvSpPr>
        <p:spPr bwMode="auto">
          <a:xfrm>
            <a:off x="4170164" y="2374181"/>
            <a:ext cx="1205508" cy="638473"/>
          </a:xfrm>
          <a:prstGeom prst="roundRect">
            <a:avLst>
              <a:gd name="adj" fmla="val 15056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th-TH" sz="2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งานส่งเสริมการบังคับใช้ กม.</a:t>
            </a:r>
            <a:endParaRPr lang="th-TH" sz="28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AutoShape 20"/>
          <p:cNvSpPr>
            <a:spLocks/>
          </p:cNvSpPr>
          <p:nvPr/>
        </p:nvSpPr>
        <p:spPr bwMode="auto">
          <a:xfrm>
            <a:off x="6581180" y="2374181"/>
            <a:ext cx="1105049" cy="588243"/>
          </a:xfrm>
          <a:prstGeom prst="roundRect">
            <a:avLst>
              <a:gd name="adj" fmla="val 15056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th-TH" sz="2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งานพัฒนา จพง.ตาม กม.</a:t>
            </a:r>
            <a:endParaRPr lang="th-TH" sz="28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AutoShape 20"/>
          <p:cNvSpPr>
            <a:spLocks/>
          </p:cNvSpPr>
          <p:nvPr/>
        </p:nvSpPr>
        <p:spPr bwMode="auto">
          <a:xfrm>
            <a:off x="7887147" y="2388691"/>
            <a:ext cx="1105049" cy="638473"/>
          </a:xfrm>
          <a:prstGeom prst="roundRect">
            <a:avLst>
              <a:gd name="adj" fmla="val 15056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th-TH" sz="2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งานอำนวยความเป็นธรรม</a:t>
            </a:r>
            <a:endParaRPr lang="th-TH" sz="28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AutoShape 20"/>
          <p:cNvSpPr>
            <a:spLocks/>
          </p:cNvSpPr>
          <p:nvPr/>
        </p:nvSpPr>
        <p:spPr bwMode="auto">
          <a:xfrm>
            <a:off x="252263" y="4383361"/>
            <a:ext cx="1156395" cy="1707803"/>
          </a:xfrm>
          <a:prstGeom prst="roundRect">
            <a:avLst>
              <a:gd name="adj" fmla="val 15056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th-TH" sz="2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โครงการ คกก.สธ.ตาม ม.</a:t>
            </a:r>
            <a:r>
              <a:rPr lang="en-US" sz="2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10(5)</a:t>
            </a:r>
            <a:r>
              <a:rPr lang="th-TH" sz="2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2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เพื่อการประสานงาน</a:t>
            </a:r>
            <a:endParaRPr lang="th-TH" sz="28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3509" y="5946057"/>
            <a:ext cx="3566294" cy="3419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lIns="64291" tIns="32146" rIns="64291" bIns="32146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th-TH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โครงการประเมินการบังคับใช้ กม. เพื่อ</a:t>
            </a:r>
            <a:r>
              <a:rPr lang="en-US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Ranging</a:t>
            </a:r>
            <a:endParaRPr lang="th-TH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32786" y="3378771"/>
            <a:ext cx="954360" cy="14711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lIns="64291" tIns="32146" rIns="64291" bIns="32146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th-TH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โครงการออกบัตร / พัฒนาศักยภาพ จพง.</a:t>
            </a:r>
          </a:p>
        </p:txBody>
      </p:sp>
      <p:sp>
        <p:nvSpPr>
          <p:cNvPr id="30" name="TextBox 17"/>
          <p:cNvSpPr txBox="1">
            <a:spLocks noChangeArrowheads="1"/>
          </p:cNvSpPr>
          <p:nvPr/>
        </p:nvSpPr>
        <p:spPr bwMode="auto">
          <a:xfrm>
            <a:off x="1156394" y="3429000"/>
            <a:ext cx="1054820" cy="8959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algn="ctr">
              <a:defRPr/>
            </a:pPr>
            <a:r>
              <a:rPr lang="th-TH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โครงการจัดทำ/ทบทวน แผน </a:t>
            </a:r>
            <a:r>
              <a:rPr lang="en-US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NEHAP</a:t>
            </a:r>
            <a:endParaRPr lang="th-TH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090" name="Up Arrow 30"/>
          <p:cNvSpPr>
            <a:spLocks noChangeArrowheads="1"/>
          </p:cNvSpPr>
          <p:nvPr/>
        </p:nvSpPr>
        <p:spPr bwMode="auto">
          <a:xfrm>
            <a:off x="4521771" y="3027164"/>
            <a:ext cx="602754" cy="401836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95CC4"/>
          </a:solidFill>
          <a:ln w="12700" algn="ctr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marL="241093" algn="ctr"/>
            <a:endParaRPr lang="th-TH" dirty="0"/>
          </a:p>
        </p:txBody>
      </p:sp>
      <p:sp>
        <p:nvSpPr>
          <p:cNvPr id="3091" name="Up Arrow 31"/>
          <p:cNvSpPr>
            <a:spLocks noChangeArrowheads="1"/>
          </p:cNvSpPr>
          <p:nvPr/>
        </p:nvSpPr>
        <p:spPr bwMode="auto">
          <a:xfrm>
            <a:off x="3065115" y="3027164"/>
            <a:ext cx="602754" cy="401836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95CC4"/>
          </a:solidFill>
          <a:ln w="12700" algn="ctr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marL="241093" algn="ctr"/>
            <a:endParaRPr lang="th-TH" dirty="0"/>
          </a:p>
        </p:txBody>
      </p:sp>
      <p:sp>
        <p:nvSpPr>
          <p:cNvPr id="3092" name="Up Arrow 32"/>
          <p:cNvSpPr>
            <a:spLocks noChangeArrowheads="1"/>
          </p:cNvSpPr>
          <p:nvPr/>
        </p:nvSpPr>
        <p:spPr bwMode="auto">
          <a:xfrm>
            <a:off x="6983016" y="2976935"/>
            <a:ext cx="602754" cy="401836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95CC4"/>
          </a:solidFill>
          <a:ln w="12700" algn="ctr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marL="241093" algn="ctr"/>
            <a:endParaRPr lang="th-TH" dirty="0"/>
          </a:p>
        </p:txBody>
      </p:sp>
      <p:sp>
        <p:nvSpPr>
          <p:cNvPr id="3093" name="Up Arrow 33"/>
          <p:cNvSpPr>
            <a:spLocks noChangeArrowheads="1"/>
          </p:cNvSpPr>
          <p:nvPr/>
        </p:nvSpPr>
        <p:spPr bwMode="auto">
          <a:xfrm>
            <a:off x="4069705" y="5689328"/>
            <a:ext cx="602754" cy="301377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95CC4"/>
          </a:solidFill>
          <a:ln w="12700" algn="ctr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marL="241093" algn="ctr"/>
            <a:endParaRPr lang="th-TH" dirty="0"/>
          </a:p>
        </p:txBody>
      </p:sp>
      <p:sp>
        <p:nvSpPr>
          <p:cNvPr id="3094" name="Up Arrow 35"/>
          <p:cNvSpPr>
            <a:spLocks noChangeArrowheads="1"/>
          </p:cNvSpPr>
          <p:nvPr/>
        </p:nvSpPr>
        <p:spPr bwMode="auto">
          <a:xfrm>
            <a:off x="1407542" y="3027164"/>
            <a:ext cx="602754" cy="401836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95CC4"/>
          </a:solidFill>
          <a:ln w="12700" algn="ctr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marL="241093" algn="ctr"/>
            <a:endParaRPr lang="th-TH" dirty="0"/>
          </a:p>
        </p:txBody>
      </p:sp>
      <p:sp>
        <p:nvSpPr>
          <p:cNvPr id="33" name="AutoShape 11"/>
          <p:cNvSpPr>
            <a:spLocks/>
          </p:cNvSpPr>
          <p:nvPr/>
        </p:nvSpPr>
        <p:spPr bwMode="auto">
          <a:xfrm>
            <a:off x="2462362" y="1484561"/>
            <a:ext cx="1676549" cy="539130"/>
          </a:xfrm>
          <a:prstGeom prst="roundRect">
            <a:avLst>
              <a:gd name="adj" fmla="val 15056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2109"/>
              </a:lnSpc>
              <a:defRPr/>
            </a:pPr>
            <a:r>
              <a:rPr lang="th-TH" sz="20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คอก.มาตรฐานงานอนามัยสิ่งแวดล้อม</a:t>
            </a:r>
            <a:endParaRPr lang="th-TH" sz="2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4" name="AutoShape 13"/>
          <p:cNvSpPr>
            <a:spLocks/>
          </p:cNvSpPr>
          <p:nvPr/>
        </p:nvSpPr>
        <p:spPr bwMode="auto">
          <a:xfrm>
            <a:off x="4170164" y="1510234"/>
            <a:ext cx="954361" cy="512340"/>
          </a:xfrm>
          <a:prstGeom prst="roundRect">
            <a:avLst>
              <a:gd name="adj" fmla="val 12949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2109"/>
              </a:lnSpc>
              <a:defRPr/>
            </a:pPr>
            <a:r>
              <a:rPr lang="th-TH" sz="20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คอก.กำกับติดตาม</a:t>
            </a:r>
            <a:endParaRPr lang="th-TH" sz="2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5" name="AutoShape 16"/>
          <p:cNvSpPr>
            <a:spLocks/>
          </p:cNvSpPr>
          <p:nvPr/>
        </p:nvSpPr>
        <p:spPr bwMode="auto">
          <a:xfrm>
            <a:off x="6530950" y="1520280"/>
            <a:ext cx="1205508" cy="502295"/>
          </a:xfrm>
          <a:prstGeom prst="roundRect">
            <a:avLst>
              <a:gd name="adj" fmla="val 13884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1758"/>
              </a:lnSpc>
              <a:defRPr/>
            </a:pPr>
            <a:r>
              <a:rPr lang="th-TH" sz="20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คอก.สาธารณสุขระดับจังหวัด</a:t>
            </a:r>
            <a:endParaRPr lang="th-TH" sz="2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6" name="AutoShape 18"/>
          <p:cNvSpPr>
            <a:spLocks/>
          </p:cNvSpPr>
          <p:nvPr/>
        </p:nvSpPr>
        <p:spPr bwMode="auto">
          <a:xfrm>
            <a:off x="6581179" y="867296"/>
            <a:ext cx="1858492" cy="401836"/>
          </a:xfrm>
          <a:prstGeom prst="roundRect">
            <a:avLst>
              <a:gd name="adj" fmla="val 20991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2109"/>
              </a:lnSpc>
              <a:defRPr/>
            </a:pPr>
            <a:r>
              <a:rPr lang="th-TH" sz="20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สำนักงานเลขาฯคกก.สธ.</a:t>
            </a:r>
            <a:endParaRPr lang="th-TH" sz="2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7" name="AutoShape 16"/>
          <p:cNvSpPr>
            <a:spLocks/>
          </p:cNvSpPr>
          <p:nvPr/>
        </p:nvSpPr>
        <p:spPr bwMode="auto">
          <a:xfrm>
            <a:off x="252264" y="666379"/>
            <a:ext cx="1305967" cy="502295"/>
          </a:xfrm>
          <a:prstGeom prst="roundRect">
            <a:avLst>
              <a:gd name="adj" fmla="val 13884"/>
            </a:avLst>
          </a:prstGeom>
          <a:solidFill>
            <a:srgbClr val="C0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1758"/>
              </a:lnSpc>
              <a:defRPr/>
            </a:pPr>
            <a:r>
              <a:rPr lang="th-TH" sz="20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คอก.ปรับปรุงพ.ร.บ.ส.</a:t>
            </a:r>
            <a:endParaRPr lang="th-TH" sz="2800" b="1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8" name="AutoShape 16"/>
          <p:cNvSpPr>
            <a:spLocks/>
          </p:cNvSpPr>
          <p:nvPr/>
        </p:nvSpPr>
        <p:spPr bwMode="auto">
          <a:xfrm>
            <a:off x="5174754" y="1520280"/>
            <a:ext cx="1305967" cy="502295"/>
          </a:xfrm>
          <a:prstGeom prst="roundRect">
            <a:avLst>
              <a:gd name="adj" fmla="val 13884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1758"/>
              </a:lnSpc>
              <a:defRPr/>
            </a:pPr>
            <a:r>
              <a:rPr lang="th-TH" sz="20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คอก.</a:t>
            </a:r>
            <a:r>
              <a:rPr lang="en-US" sz="20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Std.</a:t>
            </a:r>
            <a:r>
              <a:rPr lang="th-TH" sz="20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มูลฝอย/ค่าธรรมเนียม</a:t>
            </a:r>
            <a:endParaRPr lang="th-TH" sz="2800" b="1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9" name="AutoShape 13"/>
          <p:cNvSpPr>
            <a:spLocks/>
          </p:cNvSpPr>
          <p:nvPr/>
        </p:nvSpPr>
        <p:spPr bwMode="auto">
          <a:xfrm>
            <a:off x="7786688" y="1520280"/>
            <a:ext cx="1155279" cy="502295"/>
          </a:xfrm>
          <a:prstGeom prst="roundRect">
            <a:avLst>
              <a:gd name="adj" fmla="val 12949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1758"/>
              </a:lnSpc>
              <a:defRPr/>
            </a:pPr>
            <a:r>
              <a:rPr lang="th-TH" sz="20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คอก.พิจารณาอุทธรณ์</a:t>
            </a:r>
            <a:endParaRPr lang="th-TH" sz="2800" b="1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3103" name="Straight Connector 25"/>
          <p:cNvCxnSpPr>
            <a:cxnSpLocks noChangeShapeType="1"/>
          </p:cNvCxnSpPr>
          <p:nvPr/>
        </p:nvCxnSpPr>
        <p:spPr bwMode="auto">
          <a:xfrm rot="5400000">
            <a:off x="4371641" y="1268574"/>
            <a:ext cx="502295" cy="1116"/>
          </a:xfrm>
          <a:prstGeom prst="line">
            <a:avLst/>
          </a:prstGeom>
          <a:noFill/>
          <a:ln w="28575" algn="ctr">
            <a:solidFill>
              <a:schemeClr val="accent1"/>
            </a:solidFill>
            <a:miter lim="0"/>
            <a:headEnd/>
            <a:tailEnd/>
          </a:ln>
        </p:spPr>
      </p:cxnSp>
      <p:cxnSp>
        <p:nvCxnSpPr>
          <p:cNvPr id="3104" name="Straight Connector 32"/>
          <p:cNvCxnSpPr>
            <a:cxnSpLocks noChangeShapeType="1"/>
          </p:cNvCxnSpPr>
          <p:nvPr/>
        </p:nvCxnSpPr>
        <p:spPr bwMode="auto">
          <a:xfrm>
            <a:off x="4622230" y="1118443"/>
            <a:ext cx="1908721" cy="1117"/>
          </a:xfrm>
          <a:prstGeom prst="line">
            <a:avLst/>
          </a:prstGeom>
          <a:noFill/>
          <a:ln w="28575" algn="ctr">
            <a:solidFill>
              <a:schemeClr val="accent1"/>
            </a:solidFill>
            <a:miter lim="0"/>
            <a:headEnd/>
            <a:tailEnd/>
          </a:ln>
        </p:spPr>
      </p:cxnSp>
      <p:cxnSp>
        <p:nvCxnSpPr>
          <p:cNvPr id="3105" name="Straight Connector 32"/>
          <p:cNvCxnSpPr>
            <a:cxnSpLocks noChangeShapeType="1"/>
          </p:cNvCxnSpPr>
          <p:nvPr/>
        </p:nvCxnSpPr>
        <p:spPr bwMode="auto">
          <a:xfrm>
            <a:off x="1809378" y="1369591"/>
            <a:ext cx="6580063" cy="1116"/>
          </a:xfrm>
          <a:prstGeom prst="line">
            <a:avLst/>
          </a:prstGeom>
          <a:noFill/>
          <a:ln w="28575" algn="ctr">
            <a:solidFill>
              <a:schemeClr val="accent1"/>
            </a:solidFill>
            <a:miter lim="0"/>
            <a:headEnd/>
            <a:tailEnd/>
          </a:ln>
        </p:spPr>
      </p:cxnSp>
      <p:cxnSp>
        <p:nvCxnSpPr>
          <p:cNvPr id="3106" name="Straight Connector 44"/>
          <p:cNvCxnSpPr>
            <a:cxnSpLocks noChangeShapeType="1"/>
          </p:cNvCxnSpPr>
          <p:nvPr/>
        </p:nvCxnSpPr>
        <p:spPr bwMode="auto">
          <a:xfrm rot="5400000">
            <a:off x="1557673" y="1318804"/>
            <a:ext cx="502295" cy="1117"/>
          </a:xfrm>
          <a:prstGeom prst="line">
            <a:avLst/>
          </a:prstGeom>
          <a:noFill/>
          <a:ln w="28575" algn="ctr">
            <a:solidFill>
              <a:schemeClr val="accent1"/>
            </a:solidFill>
            <a:miter lim="0"/>
            <a:headEnd/>
            <a:tailEnd/>
          </a:ln>
        </p:spPr>
      </p:cxnSp>
      <p:cxnSp>
        <p:nvCxnSpPr>
          <p:cNvPr id="3107" name="Straight Connector 44"/>
          <p:cNvCxnSpPr>
            <a:cxnSpLocks noChangeShapeType="1"/>
          </p:cNvCxnSpPr>
          <p:nvPr/>
        </p:nvCxnSpPr>
        <p:spPr bwMode="auto">
          <a:xfrm rot="5400000">
            <a:off x="8263310" y="1494607"/>
            <a:ext cx="251147" cy="1116"/>
          </a:xfrm>
          <a:prstGeom prst="line">
            <a:avLst/>
          </a:prstGeom>
          <a:noFill/>
          <a:ln w="28575" algn="ctr">
            <a:solidFill>
              <a:schemeClr val="accent1"/>
            </a:solidFill>
            <a:miter lim="0"/>
            <a:headEnd/>
            <a:tailEnd/>
          </a:ln>
        </p:spPr>
      </p:cxnSp>
      <p:cxnSp>
        <p:nvCxnSpPr>
          <p:cNvPr id="3108" name="Straight Connector 44"/>
          <p:cNvCxnSpPr>
            <a:cxnSpLocks noChangeShapeType="1"/>
          </p:cNvCxnSpPr>
          <p:nvPr/>
        </p:nvCxnSpPr>
        <p:spPr bwMode="auto">
          <a:xfrm rot="5400000">
            <a:off x="7058918" y="1494607"/>
            <a:ext cx="251147" cy="1117"/>
          </a:xfrm>
          <a:prstGeom prst="line">
            <a:avLst/>
          </a:prstGeom>
          <a:noFill/>
          <a:ln w="28575" algn="ctr">
            <a:solidFill>
              <a:schemeClr val="accent1"/>
            </a:solidFill>
            <a:miter lim="0"/>
            <a:headEnd/>
            <a:tailEnd/>
          </a:ln>
        </p:spPr>
      </p:cxnSp>
      <p:cxnSp>
        <p:nvCxnSpPr>
          <p:cNvPr id="3109" name="Straight Connector 44"/>
          <p:cNvCxnSpPr>
            <a:cxnSpLocks noChangeShapeType="1"/>
          </p:cNvCxnSpPr>
          <p:nvPr/>
        </p:nvCxnSpPr>
        <p:spPr bwMode="auto">
          <a:xfrm rot="5400000">
            <a:off x="5701606" y="1494607"/>
            <a:ext cx="251147" cy="1117"/>
          </a:xfrm>
          <a:prstGeom prst="line">
            <a:avLst/>
          </a:prstGeom>
          <a:noFill/>
          <a:ln w="28575" algn="ctr">
            <a:solidFill>
              <a:schemeClr val="accent1"/>
            </a:solidFill>
            <a:miter lim="0"/>
            <a:headEnd/>
            <a:tailEnd/>
          </a:ln>
        </p:spPr>
      </p:cxnSp>
      <p:cxnSp>
        <p:nvCxnSpPr>
          <p:cNvPr id="3110" name="Straight Connector 44"/>
          <p:cNvCxnSpPr>
            <a:cxnSpLocks noChangeShapeType="1"/>
          </p:cNvCxnSpPr>
          <p:nvPr/>
        </p:nvCxnSpPr>
        <p:spPr bwMode="auto">
          <a:xfrm rot="5400000">
            <a:off x="3191248" y="1494607"/>
            <a:ext cx="251147" cy="1116"/>
          </a:xfrm>
          <a:prstGeom prst="line">
            <a:avLst/>
          </a:prstGeom>
          <a:noFill/>
          <a:ln w="28575" algn="ctr">
            <a:solidFill>
              <a:schemeClr val="accent1"/>
            </a:solidFill>
            <a:miter lim="0"/>
            <a:headEnd/>
            <a:tailEnd/>
          </a:ln>
        </p:spPr>
      </p:cxnSp>
      <p:cxnSp>
        <p:nvCxnSpPr>
          <p:cNvPr id="3111" name="Straight Connector 46"/>
          <p:cNvCxnSpPr>
            <a:cxnSpLocks noChangeShapeType="1"/>
          </p:cNvCxnSpPr>
          <p:nvPr/>
        </p:nvCxnSpPr>
        <p:spPr bwMode="auto">
          <a:xfrm>
            <a:off x="1558230" y="1068214"/>
            <a:ext cx="251148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miter lim="0"/>
            <a:headEnd/>
            <a:tailEnd/>
          </a:ln>
        </p:spPr>
      </p:cxnSp>
      <p:sp>
        <p:nvSpPr>
          <p:cNvPr id="60" name="Down Arrow 59"/>
          <p:cNvSpPr/>
          <p:nvPr/>
        </p:nvSpPr>
        <p:spPr bwMode="auto">
          <a:xfrm>
            <a:off x="1508001" y="2022575"/>
            <a:ext cx="351606" cy="30137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35717" tIns="35717" rIns="35717" bIns="35717" anchor="ctr"/>
          <a:lstStyle/>
          <a:p>
            <a:pPr marL="241093" algn="ctr">
              <a:defRPr/>
            </a:pPr>
            <a:endParaRPr lang="th-TH" dirty="0"/>
          </a:p>
        </p:txBody>
      </p:sp>
      <p:sp>
        <p:nvSpPr>
          <p:cNvPr id="61" name="Down Arrow 60"/>
          <p:cNvSpPr/>
          <p:nvPr/>
        </p:nvSpPr>
        <p:spPr bwMode="auto">
          <a:xfrm>
            <a:off x="3165574" y="2022575"/>
            <a:ext cx="351607" cy="30137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35717" tIns="35717" rIns="35717" bIns="35717" anchor="ctr"/>
          <a:lstStyle/>
          <a:p>
            <a:pPr marL="241093" algn="ctr">
              <a:defRPr/>
            </a:pPr>
            <a:endParaRPr lang="th-TH" dirty="0"/>
          </a:p>
        </p:txBody>
      </p:sp>
      <p:sp>
        <p:nvSpPr>
          <p:cNvPr id="62" name="Down Arrow 61"/>
          <p:cNvSpPr/>
          <p:nvPr/>
        </p:nvSpPr>
        <p:spPr bwMode="auto">
          <a:xfrm>
            <a:off x="6983016" y="2022575"/>
            <a:ext cx="351607" cy="30137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35717" tIns="35717" rIns="35717" bIns="35717" anchor="ctr"/>
          <a:lstStyle/>
          <a:p>
            <a:pPr marL="241093" algn="ctr">
              <a:defRPr/>
            </a:pPr>
            <a:endParaRPr lang="th-TH" dirty="0"/>
          </a:p>
        </p:txBody>
      </p:sp>
      <p:sp>
        <p:nvSpPr>
          <p:cNvPr id="63" name="Down Arrow 62"/>
          <p:cNvSpPr/>
          <p:nvPr/>
        </p:nvSpPr>
        <p:spPr bwMode="auto">
          <a:xfrm>
            <a:off x="8188524" y="2022575"/>
            <a:ext cx="351607" cy="30137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35717" tIns="35717" rIns="35717" bIns="35717" anchor="ctr"/>
          <a:lstStyle/>
          <a:p>
            <a:pPr marL="241093" algn="ctr">
              <a:defRPr/>
            </a:pPr>
            <a:endParaRPr lang="th-TH" dirty="0"/>
          </a:p>
        </p:txBody>
      </p:sp>
      <p:sp>
        <p:nvSpPr>
          <p:cNvPr id="65" name="Down Arrow 64"/>
          <p:cNvSpPr/>
          <p:nvPr/>
        </p:nvSpPr>
        <p:spPr bwMode="auto">
          <a:xfrm>
            <a:off x="4521771" y="2022575"/>
            <a:ext cx="351606" cy="30137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35717" tIns="35717" rIns="35717" bIns="35717" anchor="ctr"/>
          <a:lstStyle/>
          <a:p>
            <a:pPr marL="241093" algn="ctr">
              <a:defRPr/>
            </a:pPr>
            <a:endParaRPr lang="th-TH" dirty="0"/>
          </a:p>
        </p:txBody>
      </p:sp>
      <p:sp>
        <p:nvSpPr>
          <p:cNvPr id="66" name="Down Arrow 65"/>
          <p:cNvSpPr/>
          <p:nvPr/>
        </p:nvSpPr>
        <p:spPr bwMode="auto">
          <a:xfrm>
            <a:off x="5677049" y="2022575"/>
            <a:ext cx="351607" cy="30137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35717" tIns="35717" rIns="35717" bIns="35717" anchor="ctr"/>
          <a:lstStyle/>
          <a:p>
            <a:pPr marL="241093" algn="ctr">
              <a:defRPr/>
            </a:pPr>
            <a:endParaRPr lang="th-TH" dirty="0"/>
          </a:p>
        </p:txBody>
      </p:sp>
      <p:sp>
        <p:nvSpPr>
          <p:cNvPr id="57" name="Oval 56"/>
          <p:cNvSpPr/>
          <p:nvPr/>
        </p:nvSpPr>
        <p:spPr>
          <a:xfrm>
            <a:off x="304800" y="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8" name="TextBox 57"/>
          <p:cNvSpPr txBox="1"/>
          <p:nvPr/>
        </p:nvSpPr>
        <p:spPr>
          <a:xfrm>
            <a:off x="333376" y="76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5</a:t>
            </a:r>
            <a:endParaRPr lang="th-TH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467600" cy="868362"/>
          </a:xfrm>
        </p:spPr>
        <p:txBody>
          <a:bodyPr/>
          <a:lstStyle/>
          <a:p>
            <a:pPr algn="ctr"/>
            <a:r>
              <a:rPr lang="th-TH" b="1" dirty="0" smtClean="0"/>
              <a:t>สถานการณ์ช่วงปฏิรูป (ปี ๒๕๔๕)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1"/>
            <a:ext cx="7467600" cy="2286000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th-TH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ในส่วนกลาง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(ที่ตั้งอยู่ส่วนภูมิภาค)</a:t>
            </a:r>
            <a:endParaRPr lang="th-TH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ศูนย์อนามัย สวล.เขต ๑-๑๒ </a:t>
            </a:r>
            <a:b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-กลุ่มบริหาร -กลุ่มอบรมเผยแพร่        </a:t>
            </a:r>
            <a:b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-กลุ่มสุขาภิบาล –กลุ่มเฝ้าระวัง สวล.  </a:t>
            </a:r>
            <a:b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-กลุ่มอนามัย สวล.ชุมชนเมือง</a:t>
            </a:r>
          </a:p>
          <a:p>
            <a:pPr>
              <a:buNone/>
            </a:pP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85800" y="304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714376" y="381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1</a:t>
            </a:r>
            <a:endParaRPr lang="th-TH" sz="28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2590800"/>
            <a:ext cx="1219200" cy="923330"/>
          </a:xfrm>
          <a:prstGeom prst="rect">
            <a:avLst/>
          </a:prstGeom>
          <a:noFill/>
          <a:ln w="28575">
            <a:solidFill>
              <a:srgbClr val="9FE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-กลุ่มสุขาภิบาลอาหาร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2590800"/>
            <a:ext cx="3886200" cy="914400"/>
          </a:xfrm>
          <a:prstGeom prst="rect">
            <a:avLst/>
          </a:prstGeom>
          <a:noFill/>
          <a:ln w="28575"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6858000" y="2590800"/>
            <a:ext cx="1219200" cy="923330"/>
          </a:xfrm>
          <a:prstGeom prst="rect">
            <a:avLst/>
          </a:prstGeom>
          <a:noFill/>
          <a:ln w="28575">
            <a:solidFill>
              <a:srgbClr val="9FE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-กลุ่ม</a:t>
            </a:r>
            <a:b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อาชีว-</a:t>
            </a:r>
            <a:b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อนามัย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4572000"/>
            <a:ext cx="1600200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สำนักงานควบคุมป้องกัรโรคเขต ๑-๑๒</a:t>
            </a:r>
            <a:endParaRPr lang="th-TH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4572000"/>
            <a:ext cx="14478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ศูนย์อนามัยที่ ๑-๑๒</a:t>
            </a:r>
            <a:endParaRPr lang="th-TH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4572000"/>
            <a:ext cx="2209800" cy="1200329"/>
          </a:xfrm>
          <a:prstGeom prst="rect">
            <a:avLst/>
          </a:prstGeom>
          <a:solidFill>
            <a:srgbClr val="D9FFE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lvl="2" algn="ctr"/>
            <a:r>
              <a:rPr lang="th-TH" sz="240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สำนักงานสิ่งแวดล้อม</a:t>
            </a:r>
            <a:br>
              <a:rPr lang="th-TH" sz="240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ภาค ๑-๑๒</a:t>
            </a:r>
            <a:endParaRPr lang="th-TH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2895600" y="3581400"/>
            <a:ext cx="6858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Down Arrow 12"/>
          <p:cNvSpPr/>
          <p:nvPr/>
        </p:nvSpPr>
        <p:spPr>
          <a:xfrm>
            <a:off x="5715000" y="3581400"/>
            <a:ext cx="6858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Down Arrow 13"/>
          <p:cNvSpPr/>
          <p:nvPr/>
        </p:nvSpPr>
        <p:spPr>
          <a:xfrm>
            <a:off x="7162800" y="3581400"/>
            <a:ext cx="6858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พระธาตุนาดูน-มธ-พระธาตุจอมทอง-ดอยอินทนนท์ 05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500" r="12500"/>
          <a:stretch>
            <a:fillRect/>
          </a:stretch>
        </p:blipFill>
        <p:spPr>
          <a:xfrm>
            <a:off x="1065628" y="1019907"/>
            <a:ext cx="5106572" cy="510657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3400" y="5105400"/>
            <a:ext cx="4114800" cy="1268435"/>
          </a:xfrm>
        </p:spPr>
        <p:txBody>
          <a:bodyPr>
            <a:normAutofit/>
          </a:bodyPr>
          <a:lstStyle/>
          <a:p>
            <a:pPr algn="ctr"/>
            <a:r>
              <a:rPr lang="th-TH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ขอบคุณครับ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467600" cy="868362"/>
          </a:xfrm>
        </p:spPr>
        <p:txBody>
          <a:bodyPr/>
          <a:lstStyle/>
          <a:p>
            <a:pPr algn="ctr"/>
            <a:r>
              <a:rPr lang="th-TH" b="1" dirty="0" smtClean="0"/>
              <a:t>สถานการณ์ช่วงปฏิรูป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7467600" cy="4602163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th-TH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ในส่วนภูมิภาค (สสจ.)</a:t>
            </a:r>
            <a:endParaRPr lang="th-TH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โครงสร้างของสำนักงาสาธารณสุขจังหวัด ก็ได้ยุบกลุ่มงานอนามัยสิ่งแวดล้อมและอาชีวอนามัย (โดยเข้าใจว่าไม่มีงานอนามัยสิ่งแวดล้อมในกระทรวงสาธารณสุขแล้ว) </a:t>
            </a:r>
          </a:p>
          <a:p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บุคลากรด้านอนามัยสิ่งแวดล้อมของจังหวัดกระจัดกระจายไปตามกลุ่มงานต่างๆ และมีบางส่วนก็ขอโอนไปสำนักงานสิ่งแวดล้อมภาค บางส่วนก็ขอไปอยู่ที่ทรัพยากรฯจังหวัด(ทสจ.) 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85800" y="304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714376" y="381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1</a:t>
            </a:r>
            <a:endParaRPr lang="th-TH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531812" y="2382837"/>
            <a:ext cx="3811588" cy="39417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rgbClr val="002060"/>
              </a:buClr>
              <a:buFont typeface="Wingdings"/>
              <a:buChar char=""/>
              <a:defRPr/>
            </a:pPr>
            <a:r>
              <a:rPr lang="th-TH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สภาวะโรคสำคัญ ยังคงมีแนวโน้มที่สูงขึ้น (โรคมะเร็ง/อุบัติเหตุ/ หัวใจ/ปอดอักเสบ/ไต)</a:t>
            </a:r>
          </a:p>
          <a:p>
            <a:pPr marL="274320" indent="-274320" fontAlgn="auto">
              <a:spcAft>
                <a:spcPts val="0"/>
              </a:spcAft>
              <a:buClr>
                <a:srgbClr val="002060"/>
              </a:buClr>
              <a:buFont typeface="Wingdings"/>
              <a:buChar char=""/>
              <a:defRPr/>
            </a:pPr>
            <a:r>
              <a:rPr lang="th-TH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โรคอุบัติใหม่</a:t>
            </a:r>
          </a:p>
          <a:p>
            <a:pPr marL="274320" indent="-274320" fontAlgn="auto">
              <a:spcAft>
                <a:spcPts val="0"/>
              </a:spcAft>
              <a:buClr>
                <a:srgbClr val="002060"/>
              </a:buClr>
              <a:buFont typeface="Wingdings"/>
              <a:buChar char=""/>
              <a:defRPr/>
            </a:pPr>
            <a:r>
              <a:rPr lang="th-TH" dirty="0" smtClean="0">
                <a:solidFill>
                  <a:srgbClr val="996600"/>
                </a:solidFill>
                <a:latin typeface="Tahoma" pitchFamily="34" charset="0"/>
                <a:cs typeface="Tahoma" pitchFamily="34" charset="0"/>
              </a:rPr>
              <a:t>โรคจากอุตสาหกรรม/มลภาวะสิ่งแวดล้อม</a:t>
            </a:r>
          </a:p>
          <a:p>
            <a:pPr marL="274320" indent="-274320" fontAlgn="auto">
              <a:spcAft>
                <a:spcPts val="0"/>
              </a:spcAft>
              <a:buClr>
                <a:srgbClr val="002060"/>
              </a:buClr>
              <a:buFont typeface="Wingdings"/>
              <a:buChar char=""/>
              <a:defRPr/>
            </a:pPr>
            <a:r>
              <a:rPr lang="th-TH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โรคจากภาวะโลกร้อน</a:t>
            </a:r>
          </a:p>
          <a:p>
            <a:pPr marL="274320" indent="-274320" fontAlgn="auto">
              <a:spcAft>
                <a:spcPts val="0"/>
              </a:spcAft>
              <a:buClr>
                <a:srgbClr val="002060"/>
              </a:buClr>
              <a:buFont typeface="Wingdings"/>
              <a:buChar char=""/>
              <a:defRPr/>
            </a:pPr>
            <a:r>
              <a:rPr lang="th-TH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นโยบาย </a:t>
            </a:r>
            <a:r>
              <a:rPr lang="en-US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Medical Hub</a:t>
            </a:r>
            <a:endParaRPr lang="th-TH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rgbClr val="002060"/>
              </a:buClr>
              <a:buFont typeface="Wingdings"/>
              <a:buChar char=""/>
              <a:defRPr/>
            </a:pPr>
            <a:r>
              <a:rPr lang="th-TH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ราคายาสูง/เข้าถึงยาก</a:t>
            </a:r>
            <a:endParaRPr lang="en-US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800601" y="2376488"/>
            <a:ext cx="3733800" cy="3886200"/>
          </a:xfrm>
          <a:solidFill>
            <a:srgbClr val="9FE6FF"/>
          </a:solidFill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Clr>
                <a:srgbClr val="002060"/>
              </a:buClr>
              <a:buFont typeface="Wingdings"/>
              <a:buChar char=""/>
              <a:defRPr/>
            </a:pPr>
            <a:r>
              <a:rPr lang="th-TH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ความขัดแย้งทางการเมือง (</a:t>
            </a:r>
            <a:r>
              <a:rPr lang="th-TH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ธนาธิปไตย</a:t>
            </a:r>
            <a:r>
              <a:rPr lang="th-TH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/อำ</a:t>
            </a:r>
            <a:r>
              <a:rPr lang="th-TH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มาตยธิปไตย</a:t>
            </a:r>
            <a:r>
              <a:rPr lang="th-TH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/ประชาธิปไตย)</a:t>
            </a:r>
          </a:p>
          <a:p>
            <a:pPr marL="274320" indent="-274320" fontAlgn="auto">
              <a:spcAft>
                <a:spcPts val="0"/>
              </a:spcAft>
              <a:buClr>
                <a:srgbClr val="002060"/>
              </a:buClr>
              <a:buFont typeface="Wingdings"/>
              <a:buChar char=""/>
              <a:defRPr/>
            </a:pPr>
            <a:r>
              <a:rPr lang="th-TH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กระแสโลกาภิวัฒน์ (บริโภคนิยม/เทคโนโลยี/ธุรกิจข้ามชาติ/</a:t>
            </a:r>
            <a:r>
              <a:rPr lang="th-TH" dirty="0" smtClean="0">
                <a:solidFill>
                  <a:srgbClr val="996600"/>
                </a:solidFill>
                <a:latin typeface="Tahoma" pitchFamily="34" charset="0"/>
                <a:cs typeface="Tahoma" pitchFamily="34" charset="0"/>
              </a:rPr>
              <a:t>ภาคอุตสาหกรรม</a:t>
            </a:r>
            <a:r>
              <a:rPr lang="th-TH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/...)</a:t>
            </a:r>
          </a:p>
          <a:p>
            <a:pPr marL="274320" indent="-274320" fontAlgn="auto">
              <a:spcAft>
                <a:spcPts val="0"/>
              </a:spcAft>
              <a:buClr>
                <a:srgbClr val="002060"/>
              </a:buClr>
              <a:buFont typeface="Wingdings"/>
              <a:buChar char=""/>
              <a:defRPr/>
            </a:pPr>
            <a:r>
              <a:rPr lang="th-TH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การขยายตัวของเขตเมือง</a:t>
            </a:r>
          </a:p>
          <a:p>
            <a:pPr marL="274320" indent="-274320" fontAlgn="auto">
              <a:spcAft>
                <a:spcPts val="0"/>
              </a:spcAft>
              <a:buClr>
                <a:srgbClr val="002060"/>
              </a:buClr>
              <a:buFont typeface="Wingdings"/>
              <a:buChar char=""/>
              <a:defRPr/>
            </a:pPr>
            <a:r>
              <a:rPr lang="th-TH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ภาวะครอบครัวเดียว/การหย่ามากขึ้น/พฤติกรรมวัยรุ่น</a:t>
            </a:r>
          </a:p>
          <a:p>
            <a:pPr marL="274320" indent="-274320" fontAlgn="auto">
              <a:spcAft>
                <a:spcPts val="0"/>
              </a:spcAft>
              <a:buClr>
                <a:srgbClr val="002060"/>
              </a:buClr>
              <a:buFont typeface="Wingdings"/>
              <a:buChar char=""/>
              <a:defRPr/>
            </a:pPr>
            <a:r>
              <a:rPr lang="th-TH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สังคมผู้สูงวัย</a:t>
            </a:r>
            <a:endParaRPr lang="en-US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220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533400" y="1570038"/>
            <a:ext cx="3810000" cy="658812"/>
          </a:xfr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/>
          <a:p>
            <a:pPr algn="ctr"/>
            <a:r>
              <a:rPr lang="th-TH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ด้านสาธารณสุข</a:t>
            </a:r>
            <a:endParaRPr lang="en-US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221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1570038"/>
            <a:ext cx="3733800" cy="658812"/>
          </a:xfrm>
          <a:solidFill>
            <a:srgbClr val="9FE6FF"/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th-TH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ด้านการเมือง เศรษฐกิจ </a:t>
            </a:r>
            <a:br>
              <a:rPr lang="th-TH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th-TH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และ สังคม </a:t>
            </a:r>
            <a:endParaRPr lang="en-US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503238"/>
            <a:ext cx="8001000" cy="9445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3600" b="1" cap="small" dirty="0">
                <a:solidFill>
                  <a:srgbClr val="002060"/>
                </a:solidFill>
                <a:latin typeface="Tahoma" pitchFamily="34" charset="0"/>
                <a:ea typeface="+mj-ea"/>
                <a:cs typeface="Tahoma" pitchFamily="34" charset="0"/>
              </a:rPr>
              <a:t>ความท้าทายของสังคมไทย</a:t>
            </a:r>
            <a:endParaRPr lang="en-US" sz="3600" b="1" cap="small" dirty="0">
              <a:solidFill>
                <a:srgbClr val="00206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85800" y="304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714376" y="381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2</a:t>
            </a:r>
            <a:endParaRPr lang="th-TH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944562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solidFill>
                  <a:srgbClr val="FFCC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สถานการณ์ที่เปลี่ยนแปลง</a:t>
            </a:r>
            <a:endParaRPr lang="en-US" sz="3200" b="1" dirty="0" smtClean="0">
              <a:solidFill>
                <a:srgbClr val="FFCC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510" y="1600200"/>
            <a:ext cx="7358090" cy="481488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Clr>
                <a:srgbClr val="002060"/>
              </a:buClr>
              <a:defRPr/>
            </a:pPr>
            <a:r>
              <a:rPr lang="th-TH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สภาพปัญหาโลกร้อน / อุบัติภัย / สาธารณภัย</a:t>
            </a:r>
          </a:p>
          <a:p>
            <a:pPr fontAlgn="auto">
              <a:spcAft>
                <a:spcPts val="0"/>
              </a:spcAft>
              <a:buClr>
                <a:srgbClr val="002060"/>
              </a:buClr>
              <a:defRPr/>
            </a:pPr>
            <a:r>
              <a:rPr lang="th-TH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การพัฒนาอุตสาหกรรม / กิจการ </a:t>
            </a:r>
            <a:r>
              <a:rPr lang="en-US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SME</a:t>
            </a:r>
            <a:endParaRPr lang="th-TH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buClr>
                <a:srgbClr val="002060"/>
              </a:buClr>
              <a:defRPr/>
            </a:pPr>
            <a:r>
              <a:rPr lang="th-TH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การเข้าสู่สังคม “ประชาคมเศรษฐกิจอาเซียน” (</a:t>
            </a:r>
            <a:r>
              <a:rPr lang="en-US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AEC)</a:t>
            </a:r>
          </a:p>
          <a:p>
            <a:pPr fontAlgn="auto">
              <a:spcAft>
                <a:spcPts val="0"/>
              </a:spcAft>
              <a:buClr>
                <a:srgbClr val="002060"/>
              </a:buClr>
              <a:defRPr/>
            </a:pPr>
            <a:r>
              <a:rPr lang="th-TH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สังคมให้ความสำคัญกับ ปัญหา สิ่งแวดล้อม กับ สุขภาพ (ผลกระทบสุขภาพจากสิ่งแวดล้อม)</a:t>
            </a:r>
          </a:p>
          <a:p>
            <a:pPr fontAlgn="auto">
              <a:spcAft>
                <a:spcPts val="0"/>
              </a:spcAft>
              <a:buClr>
                <a:srgbClr val="002060"/>
              </a:buClr>
              <a:defRPr/>
            </a:pPr>
            <a:r>
              <a:rPr lang="th-TH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การขยายบทบาท และ กระจายอำนาจ ให้แก่</a:t>
            </a:r>
            <a:br>
              <a:rPr lang="th-TH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องค์กรปกครองส่วนท้องถิ่น</a:t>
            </a:r>
          </a:p>
          <a:p>
            <a:pPr fontAlgn="auto">
              <a:spcAft>
                <a:spcPts val="0"/>
              </a:spcAft>
              <a:buClr>
                <a:srgbClr val="002060"/>
              </a:buClr>
              <a:defRPr/>
            </a:pPr>
            <a:r>
              <a:rPr lang="th-TH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การเคลื่อนตัวของกลุ่มวิชาชีพสาธารณสุขชุมชน</a:t>
            </a:r>
          </a:p>
          <a:p>
            <a:pPr fontAlgn="auto">
              <a:spcAft>
                <a:spcPts val="0"/>
              </a:spcAft>
              <a:buClr>
                <a:srgbClr val="002060"/>
              </a:buClr>
              <a:defRPr/>
            </a:pPr>
            <a:r>
              <a:rPr lang="th-TH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แนวคิดการเชื่อมโยงงานอาชีวอนามัยและอนามัยสิ่งแวดล้อมให้เป็นการคุ้มครองสุขภาพชุมชน</a:t>
            </a:r>
            <a:endParaRPr lang="en-US" sz="2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นายศุมล  ศรีสุขวัฒนา ผอ.สกม. สปสช.</a:t>
            </a:r>
          </a:p>
        </p:txBody>
      </p:sp>
      <p:sp>
        <p:nvSpPr>
          <p:cNvPr id="11267" name="AutoShape 2"/>
          <p:cNvSpPr>
            <a:spLocks noChangeArrowheads="1"/>
          </p:cNvSpPr>
          <p:nvPr/>
        </p:nvSpPr>
        <p:spPr bwMode="auto">
          <a:xfrm rot="-2948265">
            <a:off x="4648200" y="4287838"/>
            <a:ext cx="1066800" cy="2743200"/>
          </a:xfrm>
          <a:prstGeom prst="curvedRightArrow">
            <a:avLst>
              <a:gd name="adj1" fmla="val 56202"/>
              <a:gd name="adj2" fmla="val 107631"/>
              <a:gd name="adj3" fmla="val 36162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2057400" y="3124200"/>
            <a:ext cx="4114800" cy="1600200"/>
          </a:xfrm>
          <a:prstGeom prst="rect">
            <a:avLst/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11269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533400"/>
          </a:xfrm>
          <a:solidFill>
            <a:srgbClr val="FFCCFF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th-TH" sz="3200" b="1" dirty="0" smtClean="0">
                <a:solidFill>
                  <a:srgbClr val="A50021"/>
                </a:solidFill>
                <a:cs typeface="Tahoma" pitchFamily="34" charset="0"/>
              </a:rPr>
              <a:t>สภาพสิ่งแวดล้อม กับ สุขภาพ</a:t>
            </a:r>
          </a:p>
        </p:txBody>
      </p:sp>
      <p:sp>
        <p:nvSpPr>
          <p:cNvPr id="47109" name="AutoShape 5"/>
          <p:cNvSpPr>
            <a:spLocks noChangeArrowheads="1"/>
          </p:cNvSpPr>
          <p:nvPr/>
        </p:nvSpPr>
        <p:spPr bwMode="auto">
          <a:xfrm rot="4127082">
            <a:off x="6997700" y="2451100"/>
            <a:ext cx="482600" cy="457200"/>
          </a:xfrm>
          <a:prstGeom prst="chevron">
            <a:avLst>
              <a:gd name="adj" fmla="val 26389"/>
            </a:avLst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47110" name="AutoShape 6"/>
          <p:cNvSpPr>
            <a:spLocks noChangeArrowheads="1"/>
          </p:cNvSpPr>
          <p:nvPr/>
        </p:nvSpPr>
        <p:spPr bwMode="auto">
          <a:xfrm rot="4127082">
            <a:off x="7150100" y="2832100"/>
            <a:ext cx="482600" cy="457200"/>
          </a:xfrm>
          <a:prstGeom prst="chevron">
            <a:avLst>
              <a:gd name="adj" fmla="val 26389"/>
            </a:avLst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47111" name="AutoShape 7"/>
          <p:cNvSpPr>
            <a:spLocks noChangeArrowheads="1"/>
          </p:cNvSpPr>
          <p:nvPr/>
        </p:nvSpPr>
        <p:spPr bwMode="auto">
          <a:xfrm rot="4127082">
            <a:off x="7302500" y="3213100"/>
            <a:ext cx="482600" cy="457200"/>
          </a:xfrm>
          <a:prstGeom prst="chevron">
            <a:avLst>
              <a:gd name="adj" fmla="val 26389"/>
            </a:avLst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3429000" y="4953000"/>
            <a:ext cx="2232025" cy="412750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ผลกระทบ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981200" y="1143000"/>
            <a:ext cx="2460625" cy="990600"/>
            <a:chOff x="2146" y="634"/>
            <a:chExt cx="1550" cy="624"/>
          </a:xfrm>
        </p:grpSpPr>
        <p:sp>
          <p:nvSpPr>
            <p:cNvPr id="11303" name="Oval 10"/>
            <p:cNvSpPr>
              <a:spLocks noChangeArrowheads="1"/>
            </p:cNvSpPr>
            <p:nvPr/>
          </p:nvSpPr>
          <p:spPr bwMode="auto">
            <a:xfrm>
              <a:off x="2266" y="634"/>
              <a:ext cx="1248" cy="624"/>
            </a:xfrm>
            <a:prstGeom prst="ellipse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1304" name="Text Box 11"/>
            <p:cNvSpPr txBox="1">
              <a:spLocks noChangeArrowheads="1"/>
            </p:cNvSpPr>
            <p:nvPr/>
          </p:nvSpPr>
          <p:spPr bwMode="auto">
            <a:xfrm>
              <a:off x="2146" y="720"/>
              <a:ext cx="1550" cy="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65000"/>
                </a:lnSpc>
              </a:pPr>
              <a:r>
                <a:rPr lang="th-TH" sz="3600" b="1">
                  <a:solidFill>
                    <a:srgbClr val="FFFF00"/>
                  </a:solidFill>
                  <a:latin typeface="Angsana New" pitchFamily="18" charset="-34"/>
                  <a:cs typeface="IrisUPC" pitchFamily="34" charset="-34"/>
                </a:rPr>
                <a:t>ทรัพยากร</a:t>
              </a:r>
              <a:br>
                <a:rPr lang="th-TH" sz="3600" b="1">
                  <a:solidFill>
                    <a:srgbClr val="FFFF00"/>
                  </a:solidFill>
                  <a:latin typeface="Angsana New" pitchFamily="18" charset="-34"/>
                  <a:cs typeface="IrisUPC" pitchFamily="34" charset="-34"/>
                </a:rPr>
              </a:br>
              <a:r>
                <a:rPr lang="th-TH" sz="3600" b="1">
                  <a:solidFill>
                    <a:srgbClr val="FFFF00"/>
                  </a:solidFill>
                  <a:latin typeface="Angsana New" pitchFamily="18" charset="-34"/>
                  <a:cs typeface="IrisUPC" pitchFamily="34" charset="-34"/>
                </a:rPr>
                <a:t>ธรรมชาติ</a:t>
              </a:r>
            </a:p>
          </p:txBody>
        </p:sp>
      </p:grpSp>
      <p:sp>
        <p:nvSpPr>
          <p:cNvPr id="47116" name="AutoShape 12"/>
          <p:cNvSpPr>
            <a:spLocks noChangeArrowheads="1"/>
          </p:cNvSpPr>
          <p:nvPr/>
        </p:nvSpPr>
        <p:spPr bwMode="auto">
          <a:xfrm rot="16200000" flipH="1">
            <a:off x="2882900" y="2603500"/>
            <a:ext cx="457200" cy="431800"/>
          </a:xfrm>
          <a:prstGeom prst="chevron">
            <a:avLst>
              <a:gd name="adj" fmla="val 26471"/>
            </a:avLst>
          </a:prstGeom>
          <a:solidFill>
            <a:srgbClr val="EAF79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47117" name="AutoShape 13"/>
          <p:cNvSpPr>
            <a:spLocks noChangeArrowheads="1"/>
          </p:cNvSpPr>
          <p:nvPr/>
        </p:nvSpPr>
        <p:spPr bwMode="auto">
          <a:xfrm rot="16200000" flipH="1">
            <a:off x="2862262" y="2166938"/>
            <a:ext cx="498475" cy="431800"/>
          </a:xfrm>
          <a:prstGeom prst="chevron">
            <a:avLst>
              <a:gd name="adj" fmla="val 28860"/>
            </a:avLst>
          </a:prstGeom>
          <a:solidFill>
            <a:srgbClr val="EAF79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286000" y="3200400"/>
            <a:ext cx="1600200" cy="990600"/>
            <a:chOff x="4368" y="624"/>
            <a:chExt cx="1008" cy="624"/>
          </a:xfrm>
        </p:grpSpPr>
        <p:sp>
          <p:nvSpPr>
            <p:cNvPr id="11301" name="Oval 15"/>
            <p:cNvSpPr>
              <a:spLocks noChangeArrowheads="1"/>
            </p:cNvSpPr>
            <p:nvPr/>
          </p:nvSpPr>
          <p:spPr bwMode="auto">
            <a:xfrm>
              <a:off x="4368" y="624"/>
              <a:ext cx="1008" cy="624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1302" name="Text Box 16"/>
            <p:cNvSpPr txBox="1">
              <a:spLocks noChangeArrowheads="1"/>
            </p:cNvSpPr>
            <p:nvPr/>
          </p:nvSpPr>
          <p:spPr bwMode="auto">
            <a:xfrm>
              <a:off x="4464" y="720"/>
              <a:ext cx="829" cy="462"/>
            </a:xfrm>
            <a:prstGeom prst="rect">
              <a:avLst/>
            </a:prstGeom>
            <a:noFill/>
            <a:ln w="12700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th-TH" sz="2800" b="1">
                  <a:solidFill>
                    <a:srgbClr val="CC0000"/>
                  </a:solidFill>
                  <a:latin typeface="Tahoma" pitchFamily="34" charset="0"/>
                  <a:cs typeface="Tahoma" pitchFamily="34" charset="0"/>
                </a:rPr>
                <a:t>เสื่อม</a:t>
              </a:r>
              <a:br>
                <a:rPr lang="th-TH" sz="2800" b="1">
                  <a:solidFill>
                    <a:srgbClr val="CC0000"/>
                  </a:solidFill>
                  <a:latin typeface="Tahoma" pitchFamily="34" charset="0"/>
                  <a:cs typeface="Tahoma" pitchFamily="34" charset="0"/>
                </a:rPr>
              </a:br>
              <a:r>
                <a:rPr lang="th-TH" sz="2800" b="1">
                  <a:solidFill>
                    <a:srgbClr val="CC0000"/>
                  </a:solidFill>
                  <a:latin typeface="Tahoma" pitchFamily="34" charset="0"/>
                  <a:cs typeface="Tahoma" pitchFamily="34" charset="0"/>
                </a:rPr>
                <a:t>สภาพ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172200" y="1219200"/>
            <a:ext cx="1905000" cy="1228725"/>
            <a:chOff x="2544" y="1344"/>
            <a:chExt cx="1200" cy="774"/>
          </a:xfrm>
        </p:grpSpPr>
        <p:pic>
          <p:nvPicPr>
            <p:cNvPr id="11299" name="Picture 18" descr="j028536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44" y="1344"/>
              <a:ext cx="912" cy="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23" name="Text Box 19"/>
            <p:cNvSpPr txBox="1">
              <a:spLocks noChangeArrowheads="1"/>
            </p:cNvSpPr>
            <p:nvPr/>
          </p:nvSpPr>
          <p:spPr bwMode="auto">
            <a:xfrm>
              <a:off x="2640" y="1728"/>
              <a:ext cx="1104" cy="346"/>
            </a:xfrm>
            <a:prstGeom prst="rect">
              <a:avLst/>
            </a:prstGeom>
            <a:noFill/>
            <a:ln w="12700">
              <a:noFill/>
              <a:prstDash val="dash"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b="1">
                  <a:solidFill>
                    <a:srgbClr val="FF99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Tahoma" pitchFamily="34" charset="0"/>
                </a:rPr>
                <a:t>กระบวนการ</a:t>
              </a:r>
              <a:br>
                <a:rPr lang="th-TH" sz="2000" b="1">
                  <a:solidFill>
                    <a:srgbClr val="FF99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Tahoma" pitchFamily="34" charset="0"/>
                </a:rPr>
              </a:br>
              <a:r>
                <a:rPr lang="th-TH" sz="2000" b="1">
                  <a:solidFill>
                    <a:srgbClr val="FF99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Tahoma" pitchFamily="34" charset="0"/>
                </a:rPr>
                <a:t>การผลิต</a:t>
              </a:r>
            </a:p>
          </p:txBody>
        </p:sp>
      </p:grpSp>
      <p:sp>
        <p:nvSpPr>
          <p:cNvPr id="11279" name="AutoShape 20"/>
          <p:cNvSpPr>
            <a:spLocks noChangeArrowheads="1"/>
          </p:cNvSpPr>
          <p:nvPr/>
        </p:nvSpPr>
        <p:spPr bwMode="auto">
          <a:xfrm rot="-5400000">
            <a:off x="4724400" y="990600"/>
            <a:ext cx="685800" cy="1447800"/>
          </a:xfrm>
          <a:prstGeom prst="downArrow">
            <a:avLst>
              <a:gd name="adj1" fmla="val 50009"/>
              <a:gd name="adj2" fmla="val 51624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47125" name="Text Box 21"/>
          <p:cNvSpPr txBox="1">
            <a:spLocks noChangeArrowheads="1"/>
          </p:cNvSpPr>
          <p:nvPr/>
        </p:nvSpPr>
        <p:spPr bwMode="auto">
          <a:xfrm>
            <a:off x="2514600" y="4171950"/>
            <a:ext cx="3276600" cy="476250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2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ปัจจัยสิ่งแวดล้อม</a:t>
            </a: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4191000" y="3200400"/>
            <a:ext cx="1600200" cy="990600"/>
            <a:chOff x="4368" y="624"/>
            <a:chExt cx="1008" cy="624"/>
          </a:xfrm>
        </p:grpSpPr>
        <p:sp>
          <p:nvSpPr>
            <p:cNvPr id="11297" name="Oval 23"/>
            <p:cNvSpPr>
              <a:spLocks noChangeArrowheads="1"/>
            </p:cNvSpPr>
            <p:nvPr/>
          </p:nvSpPr>
          <p:spPr bwMode="auto">
            <a:xfrm>
              <a:off x="4368" y="624"/>
              <a:ext cx="1008" cy="624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1298" name="Text Box 24"/>
            <p:cNvSpPr txBox="1">
              <a:spLocks noChangeArrowheads="1"/>
            </p:cNvSpPr>
            <p:nvPr/>
          </p:nvSpPr>
          <p:spPr bwMode="auto">
            <a:xfrm>
              <a:off x="4464" y="720"/>
              <a:ext cx="829" cy="462"/>
            </a:xfrm>
            <a:prstGeom prst="rect">
              <a:avLst/>
            </a:prstGeom>
            <a:noFill/>
            <a:ln w="12700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th-TH" sz="2800" b="1">
                  <a:solidFill>
                    <a:srgbClr val="CC0000"/>
                  </a:solidFill>
                  <a:latin typeface="Tahoma" pitchFamily="34" charset="0"/>
                  <a:cs typeface="Tahoma" pitchFamily="34" charset="0"/>
                </a:rPr>
                <a:t>มล</a:t>
              </a:r>
              <a:br>
                <a:rPr lang="th-TH" sz="2800" b="1">
                  <a:solidFill>
                    <a:srgbClr val="CC0000"/>
                  </a:solidFill>
                  <a:latin typeface="Tahoma" pitchFamily="34" charset="0"/>
                  <a:cs typeface="Tahoma" pitchFamily="34" charset="0"/>
                </a:rPr>
              </a:br>
              <a:r>
                <a:rPr lang="th-TH" sz="2800" b="1">
                  <a:solidFill>
                    <a:srgbClr val="CC0000"/>
                  </a:solidFill>
                  <a:latin typeface="Tahoma" pitchFamily="34" charset="0"/>
                  <a:cs typeface="Tahoma" pitchFamily="34" charset="0"/>
                </a:rPr>
                <a:t>ภาวะ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6400800" y="3581400"/>
            <a:ext cx="2489200" cy="1676400"/>
            <a:chOff x="624" y="2016"/>
            <a:chExt cx="1568" cy="1056"/>
          </a:xfrm>
        </p:grpSpPr>
        <p:pic>
          <p:nvPicPr>
            <p:cNvPr id="11293" name="Picture 26" descr="j023413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52" y="2016"/>
              <a:ext cx="45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4" name="Picture 27" descr="j019928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0" y="2496"/>
              <a:ext cx="624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5" name="Picture 28" descr="j019538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40" y="2304"/>
              <a:ext cx="752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6" name="Picture 29" descr="j009007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4" y="2016"/>
              <a:ext cx="503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83" name="AutoShape 30"/>
          <p:cNvSpPr>
            <a:spLocks noChangeArrowheads="1"/>
          </p:cNvSpPr>
          <p:nvPr/>
        </p:nvSpPr>
        <p:spPr bwMode="auto">
          <a:xfrm rot="2481093">
            <a:off x="5419725" y="2232025"/>
            <a:ext cx="685800" cy="1109663"/>
          </a:xfrm>
          <a:prstGeom prst="downArrow">
            <a:avLst>
              <a:gd name="adj1" fmla="val 50009"/>
              <a:gd name="adj2" fmla="val 39567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11284" name="Rectangle 31"/>
          <p:cNvSpPr>
            <a:spLocks noChangeArrowheads="1"/>
          </p:cNvSpPr>
          <p:nvPr/>
        </p:nvSpPr>
        <p:spPr bwMode="auto">
          <a:xfrm>
            <a:off x="1295400" y="1066800"/>
            <a:ext cx="4724400" cy="3200400"/>
          </a:xfrm>
          <a:prstGeom prst="rect">
            <a:avLst/>
          </a:prstGeom>
          <a:noFill/>
          <a:ln w="28575">
            <a:solidFill>
              <a:srgbClr val="A5002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0" y="1447800"/>
            <a:ext cx="2209800" cy="1066800"/>
            <a:chOff x="288" y="864"/>
            <a:chExt cx="1248" cy="672"/>
          </a:xfrm>
        </p:grpSpPr>
        <p:sp>
          <p:nvSpPr>
            <p:cNvPr id="47137" name="AutoShape 33"/>
            <p:cNvSpPr>
              <a:spLocks noChangeArrowheads="1"/>
            </p:cNvSpPr>
            <p:nvPr/>
          </p:nvSpPr>
          <p:spPr bwMode="auto">
            <a:xfrm rot="10800000" flipH="1">
              <a:off x="480" y="864"/>
              <a:ext cx="1008" cy="672"/>
            </a:xfrm>
            <a:prstGeom prst="homePlate">
              <a:avLst>
                <a:gd name="adj" fmla="val 37500"/>
              </a:avLst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292" name="Text Box 34"/>
            <p:cNvSpPr txBox="1">
              <a:spLocks noChangeArrowheads="1"/>
            </p:cNvSpPr>
            <p:nvPr/>
          </p:nvSpPr>
          <p:spPr bwMode="auto">
            <a:xfrm>
              <a:off x="288" y="960"/>
              <a:ext cx="1248" cy="490"/>
            </a:xfrm>
            <a:prstGeom prst="rect">
              <a:avLst/>
            </a:prstGeom>
            <a:noFill/>
            <a:ln w="12700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th-TH" sz="2000" b="1">
                  <a:solidFill>
                    <a:srgbClr val="006600"/>
                  </a:solidFill>
                  <a:latin typeface="Tahoma" pitchFamily="34" charset="0"/>
                  <a:cs typeface="Tahoma" pitchFamily="34" charset="0"/>
                </a:rPr>
                <a:t>การจัดการคุณภาพสิ่งแวดล้อม</a:t>
              </a:r>
            </a:p>
          </p:txBody>
        </p:sp>
      </p:grpSp>
      <p:sp>
        <p:nvSpPr>
          <p:cNvPr id="11286" name="Rectangle 35"/>
          <p:cNvSpPr>
            <a:spLocks noChangeArrowheads="1"/>
          </p:cNvSpPr>
          <p:nvPr/>
        </p:nvSpPr>
        <p:spPr bwMode="auto">
          <a:xfrm>
            <a:off x="1600200" y="2971800"/>
            <a:ext cx="7391400" cy="3581400"/>
          </a:xfrm>
          <a:prstGeom prst="rect">
            <a:avLst/>
          </a:prstGeom>
          <a:noFill/>
          <a:ln w="28575">
            <a:solidFill>
              <a:srgbClr val="FFFF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381000" y="4800600"/>
            <a:ext cx="2514600" cy="1368425"/>
            <a:chOff x="240" y="3216"/>
            <a:chExt cx="1584" cy="862"/>
          </a:xfrm>
        </p:grpSpPr>
        <p:sp>
          <p:nvSpPr>
            <p:cNvPr id="47141" name="AutoShape 37"/>
            <p:cNvSpPr>
              <a:spLocks noChangeArrowheads="1"/>
            </p:cNvSpPr>
            <p:nvPr/>
          </p:nvSpPr>
          <p:spPr bwMode="auto">
            <a:xfrm>
              <a:off x="288" y="3216"/>
              <a:ext cx="1536" cy="862"/>
            </a:xfrm>
            <a:prstGeom prst="homePlate">
              <a:avLst>
                <a:gd name="adj" fmla="val 44548"/>
              </a:avLst>
            </a:prstGeom>
            <a:solidFill>
              <a:srgbClr val="A2F8D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290" name="Text Box 38"/>
            <p:cNvSpPr txBox="1">
              <a:spLocks noChangeArrowheads="1"/>
            </p:cNvSpPr>
            <p:nvPr/>
          </p:nvSpPr>
          <p:spPr bwMode="auto">
            <a:xfrm>
              <a:off x="240" y="3264"/>
              <a:ext cx="1392" cy="745"/>
            </a:xfrm>
            <a:prstGeom prst="rect">
              <a:avLst/>
            </a:prstGeom>
            <a:noFill/>
            <a:ln w="12700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th-TH" sz="2800" b="1">
                  <a:solidFill>
                    <a:srgbClr val="006600"/>
                  </a:solidFill>
                  <a:latin typeface="Tahoma" pitchFamily="34" charset="0"/>
                  <a:cs typeface="Tahoma" pitchFamily="34" charset="0"/>
                </a:rPr>
                <a:t>การจัดการอนามัยสิ่งแวดล้อม</a:t>
              </a:r>
            </a:p>
          </p:txBody>
        </p:sp>
      </p:grpSp>
      <p:sp>
        <p:nvSpPr>
          <p:cNvPr id="47143" name="Oval 39"/>
          <p:cNvSpPr>
            <a:spLocks noChangeArrowheads="1"/>
          </p:cNvSpPr>
          <p:nvPr/>
        </p:nvSpPr>
        <p:spPr bwMode="auto">
          <a:xfrm>
            <a:off x="5943600" y="5105400"/>
            <a:ext cx="2209800" cy="838200"/>
          </a:xfrm>
          <a:prstGeom prst="ellipse">
            <a:avLst/>
          </a:prstGeom>
          <a:solidFill>
            <a:srgbClr val="FFCCFF"/>
          </a:solidFill>
          <a:ln w="57150" cmpd="thinThick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th-TH" sz="3200" b="1" dirty="0">
                <a:solidFill>
                  <a:schemeClr val="bg2"/>
                </a:solidFill>
                <a:latin typeface="+mn-lt"/>
                <a:cs typeface="Tahoma" pitchFamily="34" charset="0"/>
              </a:rPr>
              <a:t>สุขภาพ</a:t>
            </a:r>
          </a:p>
        </p:txBody>
      </p:sp>
      <p:sp>
        <p:nvSpPr>
          <p:cNvPr id="41" name="Oval 40"/>
          <p:cNvSpPr/>
          <p:nvPr/>
        </p:nvSpPr>
        <p:spPr>
          <a:xfrm>
            <a:off x="533400" y="2286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TextBox 41"/>
          <p:cNvSpPr txBox="1"/>
          <p:nvPr/>
        </p:nvSpPr>
        <p:spPr>
          <a:xfrm>
            <a:off x="561976" y="304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3</a:t>
            </a:r>
            <a:endParaRPr lang="th-TH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7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nimBg="1"/>
      <p:bldP spid="47110" grpId="0" animBg="1"/>
      <p:bldP spid="47111" grpId="0" animBg="1"/>
      <p:bldP spid="47112" grpId="0"/>
      <p:bldP spid="47116" grpId="0" animBg="1"/>
      <p:bldP spid="47117" grpId="0" animBg="1"/>
      <p:bldP spid="47125" grpId="0"/>
      <p:bldP spid="471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531" y="533400"/>
            <a:ext cx="8229823" cy="884188"/>
          </a:xfrm>
          <a:solidFill>
            <a:srgbClr val="92D050"/>
          </a:solidFill>
        </p:spPr>
        <p:txBody>
          <a:bodyPr lIns="89294" tIns="53576" rIns="89294" bIns="53576">
            <a:normAutofit fontScale="90000"/>
          </a:bodyPr>
          <a:lstStyle/>
          <a:p>
            <a:pPr algn="ctr" defTabSz="914145"/>
            <a:r>
              <a:rPr lang="th-TH" sz="38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Helvetica" charset="0"/>
              </a:rPr>
              <a:t>ความสัมพันธ์ระหว่างสิ่งแวดล้อมและสุขภาพ</a:t>
            </a:r>
            <a:endParaRPr lang="th-TH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170" name="Picture 2" descr="imag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615" y="1635919"/>
            <a:ext cx="8746629" cy="4536281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7171" name="Line 3"/>
          <p:cNvSpPr>
            <a:spLocks noChangeShapeType="1"/>
          </p:cNvSpPr>
          <p:nvPr/>
        </p:nvSpPr>
        <p:spPr bwMode="auto">
          <a:xfrm flipV="1">
            <a:off x="2719090" y="2088431"/>
            <a:ext cx="0" cy="4013895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th-TH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flipV="1">
            <a:off x="5236146" y="2088431"/>
            <a:ext cx="0" cy="4013895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th-TH"/>
          </a:p>
        </p:txBody>
      </p:sp>
      <p:sp>
        <p:nvSpPr>
          <p:cNvPr id="7173" name="AutoShape 5"/>
          <p:cNvSpPr>
            <a:spLocks/>
          </p:cNvSpPr>
          <p:nvPr/>
        </p:nvSpPr>
        <p:spPr bwMode="auto">
          <a:xfrm>
            <a:off x="369467" y="5120060"/>
            <a:ext cx="2033736" cy="9108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pPr algn="ctr"/>
            <a:r>
              <a:rPr lang="th-TH" sz="2800" b="1" dirty="0"/>
              <a:t>สิ่งแวดล้อม / แหล่งกำเนิด</a:t>
            </a:r>
            <a:endParaRPr lang="th-TH" dirty="0"/>
          </a:p>
        </p:txBody>
      </p:sp>
      <p:sp>
        <p:nvSpPr>
          <p:cNvPr id="7174" name="AutoShape 6"/>
          <p:cNvSpPr>
            <a:spLocks/>
          </p:cNvSpPr>
          <p:nvPr/>
        </p:nvSpPr>
        <p:spPr bwMode="auto">
          <a:xfrm>
            <a:off x="3263801" y="5124525"/>
            <a:ext cx="1619622" cy="8929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pPr algn="ctr"/>
            <a:r>
              <a:rPr lang="th-TH" sz="2800" b="1" dirty="0"/>
              <a:t>Pathway </a:t>
            </a:r>
            <a:r>
              <a:rPr lang="th-TH" sz="2800" b="1" dirty="0" smtClean="0"/>
              <a:t>ที่เข้าสู่</a:t>
            </a:r>
            <a:r>
              <a:rPr lang="th-TH" sz="2800" b="1" dirty="0"/>
              <a:t>ร่างกาย</a:t>
            </a:r>
            <a:endParaRPr lang="th-TH" dirty="0"/>
          </a:p>
        </p:txBody>
      </p:sp>
      <p:sp>
        <p:nvSpPr>
          <p:cNvPr id="7175" name="AutoShape 7"/>
          <p:cNvSpPr>
            <a:spLocks/>
          </p:cNvSpPr>
          <p:nvPr/>
        </p:nvSpPr>
        <p:spPr bwMode="auto">
          <a:xfrm>
            <a:off x="6568678" y="5334000"/>
            <a:ext cx="1660922" cy="5000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pPr algn="ctr"/>
            <a:r>
              <a:rPr lang="th-TH" sz="3600" b="1" dirty="0"/>
              <a:t>อยู่ในตัวคน  </a:t>
            </a:r>
            <a:endParaRPr lang="th-TH" sz="2400" dirty="0"/>
          </a:p>
        </p:txBody>
      </p:sp>
      <p:sp>
        <p:nvSpPr>
          <p:cNvPr id="7176" name="AutoShape 8"/>
          <p:cNvSpPr>
            <a:spLocks/>
          </p:cNvSpPr>
          <p:nvPr/>
        </p:nvSpPr>
        <p:spPr bwMode="auto">
          <a:xfrm>
            <a:off x="3285009" y="1717849"/>
            <a:ext cx="1384102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th-TH" sz="2400" b="1"/>
              <a:t>Pathway</a:t>
            </a:r>
            <a:endParaRPr lang="th-TH" sz="2400"/>
          </a:p>
        </p:txBody>
      </p:sp>
      <p:sp>
        <p:nvSpPr>
          <p:cNvPr id="7177" name="AutoShape 9"/>
          <p:cNvSpPr>
            <a:spLocks/>
          </p:cNvSpPr>
          <p:nvPr/>
        </p:nvSpPr>
        <p:spPr bwMode="auto">
          <a:xfrm>
            <a:off x="6465094" y="1717849"/>
            <a:ext cx="1474515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th-TH" sz="2400" b="1"/>
              <a:t>Receptor</a:t>
            </a:r>
            <a:endParaRPr lang="th-TH" sz="2400"/>
          </a:p>
        </p:txBody>
      </p:sp>
      <p:sp>
        <p:nvSpPr>
          <p:cNvPr id="7178" name="AutoShape 10"/>
          <p:cNvSpPr>
            <a:spLocks/>
          </p:cNvSpPr>
          <p:nvPr/>
        </p:nvSpPr>
        <p:spPr bwMode="auto">
          <a:xfrm>
            <a:off x="935385" y="1717849"/>
            <a:ext cx="1170906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th-TH" sz="2400" b="1" dirty="0"/>
              <a:t>Source</a:t>
            </a:r>
            <a:endParaRPr lang="th-TH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39131" y="533400"/>
            <a:ext cx="8229823" cy="791393"/>
          </a:xfrm>
          <a:solidFill>
            <a:srgbClr val="FFC000"/>
          </a:solidFill>
          <a:effectLst>
            <a:outerShdw dist="28398" dir="3806097" algn="ctr" rotWithShape="0">
              <a:srgbClr val="000000"/>
            </a:outerShdw>
          </a:effectLst>
        </p:spPr>
        <p:txBody>
          <a:bodyPr lIns="89294" tIns="53576" rIns="89294" bIns="53576">
            <a:normAutofit fontScale="90000"/>
          </a:bodyPr>
          <a:lstStyle/>
          <a:p>
            <a:pPr defTabSz="914145"/>
            <a:r>
              <a:rPr lang="th-TH" sz="4300" b="1" dirty="0">
                <a:solidFill>
                  <a:srgbClr val="123307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อนามัยสิ่งแวดล้อมคืออะไร</a:t>
            </a:r>
            <a:endParaRPr lang="th-TH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0003" y="1599068"/>
            <a:ext cx="7848079" cy="4573132"/>
          </a:xfrm>
          <a:solidFill>
            <a:schemeClr val="accent2">
              <a:lumMod val="40000"/>
              <a:lumOff val="60000"/>
            </a:schemeClr>
          </a:solidFill>
          <a:effectLst>
            <a:outerShdw dist="35921" dir="2700000" algn="ctr" rotWithShape="0">
              <a:srgbClr val="000000"/>
            </a:outerShdw>
          </a:effectLst>
        </p:spPr>
        <p:txBody>
          <a:bodyPr lIns="89294" tIns="53576" rIns="89294" bIns="53576" anchor="t">
            <a:normAutofit lnSpcReduction="10000"/>
          </a:bodyPr>
          <a:lstStyle/>
          <a:p>
            <a:r>
              <a:rPr lang="th-TH" sz="2500" b="1" dirty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   องค์การอนามัยโลก (WHO, 1993) ได้ให้ความหมายไว้ว่า “อนามัยสิ่งแวดล้อมเป็นการดำเนินงานในสิ่งที่จะมีผลกระทบต่อสุขภาพของมนุษย์ รวมถึงคุณภาพชีวิต (Quality of Life) ทั้งปัจจัยที่เกี่ยวข้องกับสิ่งแวดล้อมทางด้านกายภาพ, เคมี, ชีวภาพ, สังคม และจิตวิทยาสังคม โดยการใช้ทฤษฎีและการดำเนินงานเพื่อประเมิน, ตรวจสอบ, ควบคุม และป้องกันปัจจัยที่เกี่ยวข้องกับสิ่งแวดล้อมที่มีผลกระทบต่อสุขภาพอนามัยของคนในรุ่นปัจจุบันและคนในรุ่นอนาคต” </a:t>
            </a:r>
            <a:endParaRPr lang="th-TH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1964</TotalTime>
  <Words>2379</Words>
  <Application>Microsoft Office PowerPoint</Application>
  <PresentationFormat>On-screen Show (4:3)</PresentationFormat>
  <Paragraphs>408</Paragraphs>
  <Slides>30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Technic</vt:lpstr>
      <vt:lpstr>Clip</vt:lpstr>
      <vt:lpstr>บทบาทของ  คณะอนุกรรมการสาธารณสุขจังหวัด : บทบาทใหม่ที่ท้าทาย </vt:lpstr>
      <vt:lpstr>สถานการณ์ช่วงปฏิรูป (ปี ๒๕๔๕)</vt:lpstr>
      <vt:lpstr>สถานการณ์ช่วงปฏิรูป (ปี ๒๕๔๕)</vt:lpstr>
      <vt:lpstr>สถานการณ์ช่วงปฏิรูป</vt:lpstr>
      <vt:lpstr>Slide 5</vt:lpstr>
      <vt:lpstr>สถานการณ์ที่เปลี่ยนแปลง</vt:lpstr>
      <vt:lpstr>สภาพสิ่งแวดล้อม กับ สุขภาพ</vt:lpstr>
      <vt:lpstr>ความสัมพันธ์ระหว่างสิ่งแวดล้อมและสุขภาพ</vt:lpstr>
      <vt:lpstr>อนามัยสิ่งแวดล้อมคืออะไร</vt:lpstr>
      <vt:lpstr>กรอบงานอนามัยสิ่งแวดล้อม(WHO)</vt:lpstr>
      <vt:lpstr>Slide 11</vt:lpstr>
      <vt:lpstr>พัฒนาการงาน EH ที่ควรจะเป็น</vt:lpstr>
      <vt:lpstr>Slide 13</vt:lpstr>
      <vt:lpstr>Slide 14</vt:lpstr>
      <vt:lpstr>Slide 15</vt:lpstr>
      <vt:lpstr>  บทบาท Regulator  </vt:lpstr>
      <vt:lpstr>Slide 17</vt:lpstr>
      <vt:lpstr> สิทธิ ในมิติทางด้านกฎหมาย</vt:lpstr>
      <vt:lpstr>ความสมดุลระหว่าง ภาครัฐ &amp; ภาคเอกชน &amp; ประชาชน </vt:lpstr>
      <vt:lpstr>Slide 20</vt:lpstr>
      <vt:lpstr>ระบบที่รองรับการบังคับใช้กฎหมายสาธารณสุข</vt:lpstr>
      <vt:lpstr>ระบบที่รองรับการบังคับใช้กฎหมายสาธารณสุข</vt:lpstr>
      <vt:lpstr>บทบาท Regulator ของ อนุกก.สธ.จว. / สสจ.</vt:lpstr>
      <vt:lpstr>บทบาท “คณะอนุ กก.สธ.จว.” เพื่อการคุ้มครองสิทธิและอำนวยความยุติธรรม</vt:lpstr>
      <vt:lpstr>อำนาจหน้าที่ตามคำสั่ง (คณะอนุกรรมการสาธารณสุขจังหวัด)</vt:lpstr>
      <vt:lpstr>Slide 26</vt:lpstr>
      <vt:lpstr>Slide 27</vt:lpstr>
      <vt:lpstr>Slide 28</vt:lpstr>
      <vt:lpstr>บทบาทของ คกก.สธ.ตาม ม.๑๐ ในการพัฒนาระบบบริการอนามัยสิ่งแวดล้อม</vt:lpstr>
      <vt:lpstr>Slide 30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บทบาทของ สสจ.ในงานอนามัยสิ่งแวดล้อม</dc:title>
  <dc:creator>Your User Name</dc:creator>
  <cp:lastModifiedBy>soomol.s</cp:lastModifiedBy>
  <cp:revision>146</cp:revision>
  <dcterms:created xsi:type="dcterms:W3CDTF">2013-02-21T09:11:54Z</dcterms:created>
  <dcterms:modified xsi:type="dcterms:W3CDTF">2013-12-02T05:17:54Z</dcterms:modified>
</cp:coreProperties>
</file>