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79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2" r:id="rId12"/>
    <p:sldId id="285" r:id="rId13"/>
    <p:sldId id="263" r:id="rId14"/>
    <p:sldId id="267" r:id="rId15"/>
    <p:sldId id="268" r:id="rId16"/>
    <p:sldId id="269" r:id="rId17"/>
    <p:sldId id="270" r:id="rId18"/>
    <p:sldId id="271" r:id="rId19"/>
    <p:sldId id="280" r:id="rId20"/>
    <p:sldId id="281" r:id="rId21"/>
    <p:sldId id="282" r:id="rId22"/>
    <p:sldId id="283" r:id="rId23"/>
    <p:sldId id="284" r:id="rId24"/>
    <p:sldId id="272" r:id="rId25"/>
    <p:sldId id="273" r:id="rId26"/>
    <p:sldId id="274" r:id="rId27"/>
    <p:sldId id="275" r:id="rId28"/>
    <p:sldId id="276" r:id="rId29"/>
    <p:sldId id="277" r:id="rId3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E4B39-7B31-447B-8753-5822F8BA5097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2A6A2-3411-4FF2-9495-10C26DAA8DB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Back1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23938"/>
            <a:ext cx="7086600" cy="5043487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</p:pic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1828800" y="2019312"/>
            <a:ext cx="5867400" cy="3124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h-TH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JasmineUPC" pitchFamily="18" charset="-34"/>
              </a:rPr>
              <a:t>การใช้อำนาจตามกฎหมาย</a:t>
            </a:r>
            <a:br>
              <a:rPr lang="th-TH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JasmineUPC" pitchFamily="18" charset="-34"/>
              </a:rPr>
            </a:br>
            <a:r>
              <a:rPr lang="th-TH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JasmineUPC" pitchFamily="18" charset="-34"/>
              </a:rPr>
              <a:t>การสาธารณสุขที่สอดคล้องกับพระราชบัญญัติ</a:t>
            </a:r>
            <a:br>
              <a:rPr lang="th-TH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JasmineUPC" pitchFamily="18" charset="-34"/>
              </a:rPr>
            </a:br>
            <a:r>
              <a:rPr lang="th-TH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JasmineUPC" pitchFamily="18" charset="-34"/>
              </a:rPr>
              <a:t>วิธีปฏิบัติราชการทางปกครอง พ.ศ. 2539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65275"/>
            <a:ext cx="6629400" cy="831850"/>
          </a:xfrm>
          <a:solidFill>
            <a:srgbClr val="FFADFF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l" eaLnBrk="1" hangingPunct="1">
              <a:defRPr/>
            </a:pPr>
            <a:r>
              <a:rPr lang="th-TH" sz="2400" b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ต้อง </a:t>
            </a:r>
            <a:r>
              <a:rPr lang="th-TH" sz="2400" b="1" u="sng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จัดให้มีเหตุผล</a:t>
            </a:r>
            <a:r>
              <a:rPr lang="th-TH" sz="2400" b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ไว้ด้วย </a:t>
            </a:r>
            <a:br>
              <a:rPr lang="th-TH" sz="2400" b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th-TH" sz="2400" b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	เหตุผลอย่างน้อยจะต้องประกอบด้วย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2667000"/>
            <a:ext cx="5408613" cy="2208213"/>
          </a:xfrm>
          <a:solidFill>
            <a:srgbClr val="CCFF66"/>
          </a:solidFill>
          <a:ln>
            <a:solidFill>
              <a:srgbClr val="008000"/>
            </a:solidFill>
          </a:ln>
        </p:spPr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None/>
            </a:pPr>
            <a:r>
              <a:rPr lang="th-TH" sz="3600" b="1" smtClean="0">
                <a:cs typeface="FreesiaUPC" pitchFamily="34" charset="-34"/>
              </a:rPr>
              <a:t>(1) ข้อเท็จจริงอันเป็นสาระสำคัญ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th-TH" sz="3600" b="1" smtClean="0">
                <a:cs typeface="FreesiaUPC" pitchFamily="34" charset="-34"/>
              </a:rPr>
              <a:t>(2) ข้อกฎหมายที่อ้างอิง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th-TH" sz="3600" b="1" smtClean="0">
                <a:cs typeface="FreesiaUPC" pitchFamily="34" charset="-34"/>
              </a:rPr>
              <a:t>(3) ข้อพิจารณาและข้อสนับสนุน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th-TH" sz="3600" b="1" smtClean="0">
                <a:cs typeface="FreesiaUPC" pitchFamily="34" charset="-34"/>
              </a:rPr>
              <a:t>     ในการใช้ดุลพินิจ</a:t>
            </a: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1371600" y="2514600"/>
            <a:ext cx="1295400" cy="990600"/>
          </a:xfrm>
          <a:prstGeom prst="lightningBolt">
            <a:avLst/>
          </a:prstGeom>
          <a:solidFill>
            <a:srgbClr val="FF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2073275" y="368300"/>
            <a:ext cx="5775325" cy="774700"/>
          </a:xfrm>
          <a:prstGeom prst="rect">
            <a:avLst/>
          </a:prstGeom>
          <a:solidFill>
            <a:srgbClr val="006600"/>
          </a:solidFill>
          <a:ln w="127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th-TH" sz="4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JasmineUPC" pitchFamily="18" charset="-34"/>
              </a:rPr>
              <a:t>การออกคำสั่งทางปกครอง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3886200" y="5029200"/>
            <a:ext cx="4529138" cy="1203325"/>
          </a:xfrm>
          <a:prstGeom prst="rect">
            <a:avLst/>
          </a:prstGeom>
          <a:solidFill>
            <a:srgbClr val="CCFF66"/>
          </a:solidFill>
          <a:ln w="127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 eaLnBrk="0" hangingPunct="0"/>
            <a:r>
              <a:rPr lang="th-TH" sz="3600" b="1">
                <a:latin typeface="Times New Roman" pitchFamily="18" charset="0"/>
                <a:cs typeface="FreesiaUPC" pitchFamily="34" charset="-34"/>
              </a:rPr>
              <a:t>(4) แจ้งสิทธิการโต้แย้ง /อุทธรณ์</a:t>
            </a:r>
          </a:p>
        </p:txBody>
      </p:sp>
      <p:sp>
        <p:nvSpPr>
          <p:cNvPr id="51207" name="AutoShape 7"/>
          <p:cNvSpPr>
            <a:spLocks noChangeArrowheads="1"/>
          </p:cNvSpPr>
          <p:nvPr/>
        </p:nvSpPr>
        <p:spPr bwMode="auto">
          <a:xfrm>
            <a:off x="533400" y="5029200"/>
            <a:ext cx="3124200" cy="1219200"/>
          </a:xfrm>
          <a:prstGeom prst="homePlate">
            <a:avLst>
              <a:gd name="adj" fmla="val 38698"/>
            </a:avLst>
          </a:prstGeom>
          <a:solidFill>
            <a:srgbClr val="FFAD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th-TH" sz="2400" b="1">
                <a:solidFill>
                  <a:schemeClr val="tx2"/>
                </a:solidFill>
                <a:cs typeface="Tahoma" pitchFamily="34" charset="0"/>
              </a:rPr>
              <a:t>คำสั่งทางปกครอง</a:t>
            </a:r>
            <a:br>
              <a:rPr lang="th-TH" sz="2400" b="1">
                <a:solidFill>
                  <a:schemeClr val="tx2"/>
                </a:solidFill>
                <a:cs typeface="Tahoma" pitchFamily="34" charset="0"/>
              </a:rPr>
            </a:br>
            <a:r>
              <a:rPr lang="th-TH" sz="2400" b="1">
                <a:solidFill>
                  <a:schemeClr val="tx2"/>
                </a:solidFill>
                <a:cs typeface="Tahoma" pitchFamily="34" charset="0"/>
              </a:rPr>
              <a:t>ที่อาจอุทธรณ์หรือโต้แย้งได้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 flipH="1">
            <a:off x="4643438" y="814388"/>
            <a:ext cx="4762" cy="814387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651000" y="285750"/>
            <a:ext cx="6045200" cy="628650"/>
          </a:xfrm>
          <a:prstGeom prst="rect">
            <a:avLst/>
          </a:prstGeom>
          <a:solidFill>
            <a:schemeClr val="accent1"/>
          </a:solidFill>
          <a:ln w="57150" cmpd="thinThick">
            <a:solidFill>
              <a:srgbClr val="CC00CC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90000"/>
              </a:lnSpc>
            </a:pPr>
            <a:r>
              <a:rPr lang="th-TH" sz="4000" b="1">
                <a:latin typeface="Cordia New" pitchFamily="34" charset="-34"/>
              </a:rPr>
              <a:t>พรบ.การสาธารณสุข พ.ศ. 2535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8600" y="3124200"/>
            <a:ext cx="4191000" cy="3194721"/>
          </a:xfrm>
          <a:prstGeom prst="rect">
            <a:avLst/>
          </a:prstGeom>
          <a:solidFill>
            <a:srgbClr val="FFCCFF"/>
          </a:solidFill>
          <a:ln w="127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3675" eaLnBrk="0" hangingPunct="0">
              <a:lnSpc>
                <a:spcPct val="90000"/>
              </a:lnSpc>
            </a:pPr>
            <a:r>
              <a:rPr lang="th-TH" sz="3200" b="1" dirty="0">
                <a:latin typeface="AngsanaUPC" pitchFamily="18" charset="-34"/>
                <a:cs typeface="AngsanaUPC" pitchFamily="18" charset="-34"/>
              </a:rPr>
              <a:t>   </a:t>
            </a:r>
            <a:r>
              <a:rPr lang="th-TH" sz="3200" b="1" u="sng" dirty="0">
                <a:latin typeface="AngsanaUPC" pitchFamily="18" charset="-34"/>
                <a:cs typeface="AngsanaUPC" pitchFamily="18" charset="-34"/>
              </a:rPr>
              <a:t>ออกข้อกำหนดของท้องถิ่น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  <a:p>
            <a:pPr marL="193675" eaLnBrk="0" hangingPunct="0">
              <a:lnSpc>
                <a:spcPct val="90000"/>
              </a:lnSpc>
              <a:buFontTx/>
              <a:buChar char="•"/>
            </a:pPr>
            <a:r>
              <a:rPr lang="th-TH" sz="3200" b="1" dirty="0">
                <a:latin typeface="AngsanaUPC" pitchFamily="18" charset="-34"/>
                <a:cs typeface="AngsanaUPC" pitchFamily="18" charset="-34"/>
              </a:rPr>
              <a:t> สิ่งปฏิกูล/ มูลฝอย</a:t>
            </a:r>
          </a:p>
          <a:p>
            <a:pPr marL="193675" eaLnBrk="0" hangingPunct="0">
              <a:lnSpc>
                <a:spcPct val="90000"/>
              </a:lnSpc>
              <a:buFontTx/>
              <a:buChar char="•"/>
            </a:pPr>
            <a:r>
              <a:rPr lang="th-TH" sz="3200" b="1" dirty="0">
                <a:latin typeface="AngsanaUPC" pitchFamily="18" charset="-34"/>
                <a:cs typeface="AngsanaUPC" pitchFamily="18" charset="-34"/>
              </a:rPr>
              <a:t> กิจการที่เป็นอันตรายต่อสุขภาพ</a:t>
            </a:r>
          </a:p>
          <a:p>
            <a:pPr marL="193675" eaLnBrk="0" hangingPunct="0">
              <a:lnSpc>
                <a:spcPct val="90000"/>
              </a:lnSpc>
              <a:buFontTx/>
              <a:buChar char="•"/>
            </a:pPr>
            <a:r>
              <a:rPr lang="th-TH" sz="3200" b="1" dirty="0">
                <a:latin typeface="AngsanaUPC" pitchFamily="18" charset="-34"/>
                <a:cs typeface="AngsanaUPC" pitchFamily="18" charset="-34"/>
              </a:rPr>
              <a:t> กิจการตลาด</a:t>
            </a:r>
          </a:p>
          <a:p>
            <a:pPr marL="193675" eaLnBrk="0" hangingPunct="0">
              <a:lnSpc>
                <a:spcPct val="90000"/>
              </a:lnSpc>
              <a:buFontTx/>
              <a:buChar char="•"/>
            </a:pPr>
            <a:r>
              <a:rPr lang="th-TH" sz="3200" b="1" dirty="0">
                <a:latin typeface="AngsanaUPC" pitchFamily="18" charset="-34"/>
                <a:cs typeface="AngsanaUPC" pitchFamily="18" charset="-34"/>
              </a:rPr>
              <a:t> สถานที่จำหน่าย/ สะสมอาหาร</a:t>
            </a:r>
          </a:p>
          <a:p>
            <a:pPr marL="193675" eaLnBrk="0" hangingPunct="0">
              <a:lnSpc>
                <a:spcPct val="90000"/>
              </a:lnSpc>
              <a:buFontTx/>
              <a:buChar char="•"/>
            </a:pPr>
            <a:r>
              <a:rPr lang="th-TH" sz="3200" b="1" dirty="0">
                <a:latin typeface="AngsanaUPC" pitchFamily="18" charset="-34"/>
                <a:cs typeface="AngsanaUPC" pitchFamily="18" charset="-34"/>
              </a:rPr>
              <a:t> การขายสินค้าในที่/ ทางสาธารณะ</a:t>
            </a:r>
          </a:p>
          <a:p>
            <a:pPr marL="193675" eaLnBrk="0" hangingPunct="0">
              <a:lnSpc>
                <a:spcPct val="90000"/>
              </a:lnSpc>
              <a:buFontTx/>
              <a:buChar char="•"/>
            </a:pPr>
            <a:r>
              <a:rPr lang="th-TH" sz="3200" b="1" dirty="0">
                <a:latin typeface="AngsanaUPC" pitchFamily="18" charset="-34"/>
                <a:cs typeface="AngsanaUPC" pitchFamily="18" charset="-34"/>
              </a:rPr>
              <a:t> การควบคุมการเลี้ยง/ปล่อยสัตว์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792538" y="1066800"/>
            <a:ext cx="1693862" cy="3810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tIns="9144"/>
          <a:lstStyle/>
          <a:p>
            <a:pPr algn="ctr" eaLnBrk="0" hangingPunct="0">
              <a:lnSpc>
                <a:spcPct val="90000"/>
              </a:lnSpc>
            </a:pPr>
            <a:r>
              <a:rPr lang="th-TH" sz="3200" b="1">
                <a:latin typeface="Cordia New" pitchFamily="34" charset="-34"/>
              </a:rPr>
              <a:t>ให้อำนาจ</a:t>
            </a: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2306638" y="1700213"/>
            <a:ext cx="4648200" cy="566737"/>
          </a:xfrm>
          <a:prstGeom prst="roundRect">
            <a:avLst>
              <a:gd name="adj" fmla="val 16667"/>
            </a:avLst>
          </a:prstGeom>
          <a:solidFill>
            <a:srgbClr val="99FFCC"/>
          </a:solidFill>
          <a:ln w="57150" cmpd="thickThin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90000"/>
              </a:lnSpc>
            </a:pPr>
            <a:r>
              <a:rPr lang="th-TH" sz="3600" b="1">
                <a:latin typeface="Cordia New" pitchFamily="34" charset="-34"/>
              </a:rPr>
              <a:t>องค์กรปกครอง</a:t>
            </a:r>
            <a:r>
              <a:rPr lang="th-TH" sz="3600" b="1">
                <a:latin typeface="Cordia New" pitchFamily="34" charset="-34"/>
                <a:cs typeface="Cordia New" pitchFamily="34" charset="-34"/>
              </a:rPr>
              <a:t>ส่วนท้องถิ่น</a:t>
            </a:r>
            <a:endParaRPr lang="th-TH" sz="3600" b="1">
              <a:latin typeface="Cordia New" pitchFamily="34" charset="-34"/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589463" y="3124200"/>
            <a:ext cx="1811337" cy="1566863"/>
          </a:xfrm>
          <a:prstGeom prst="rect">
            <a:avLst/>
          </a:prstGeom>
          <a:solidFill>
            <a:srgbClr val="FFFF99"/>
          </a:solidFill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3200" b="1" u="sng">
                <a:latin typeface="Cordia New" pitchFamily="34" charset="-34"/>
              </a:rPr>
              <a:t>พิจารณาอนุญาต</a:t>
            </a:r>
          </a:p>
          <a:p>
            <a:pPr algn="ctr" eaLnBrk="0" hangingPunct="0"/>
            <a:r>
              <a:rPr lang="th-TH" sz="3200" b="1">
                <a:latin typeface="Cordia New" pitchFamily="34" charset="-34"/>
              </a:rPr>
              <a:t>กิจการต่าง ๆ</a:t>
            </a:r>
            <a:r>
              <a:rPr lang="th-TH" sz="3200" b="1" u="sng">
                <a:latin typeface="Cordia New" pitchFamily="34" charset="-34"/>
              </a:rPr>
              <a:t> </a:t>
            </a:r>
            <a:endParaRPr lang="th-TH" sz="3000" b="1">
              <a:latin typeface="Cordia New" pitchFamily="34" charset="-34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5286380" y="4929198"/>
            <a:ext cx="3505195" cy="16668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6838" eaLnBrk="0" hangingPunct="0">
              <a:lnSpc>
                <a:spcPct val="80000"/>
              </a:lnSpc>
            </a:pPr>
            <a:r>
              <a:rPr lang="th-TH" sz="3200" b="1" dirty="0">
                <a:latin typeface="Cordia New" pitchFamily="34" charset="-34"/>
                <a:cs typeface="Cordia New" pitchFamily="34" charset="-34"/>
              </a:rPr>
              <a:t>           </a:t>
            </a:r>
            <a:r>
              <a:rPr lang="th-TH" sz="3200" b="1" u="sng" dirty="0">
                <a:latin typeface="Cordia New" pitchFamily="34" charset="-34"/>
              </a:rPr>
              <a:t>กรณี</a:t>
            </a:r>
          </a:p>
          <a:p>
            <a:pPr marL="96838" eaLnBrk="0" hangingPunct="0">
              <a:lnSpc>
                <a:spcPct val="80000"/>
              </a:lnSpc>
              <a:buFontTx/>
              <a:buChar char="•"/>
            </a:pPr>
            <a:r>
              <a:rPr lang="th-TH" sz="3200" b="1" dirty="0">
                <a:latin typeface="Cordia New" pitchFamily="34" charset="-34"/>
              </a:rPr>
              <a:t> เหตุรำคาญ</a:t>
            </a:r>
          </a:p>
          <a:p>
            <a:pPr marL="96838" eaLnBrk="0" hangingPunct="0">
              <a:lnSpc>
                <a:spcPct val="80000"/>
              </a:lnSpc>
              <a:buFontTx/>
              <a:buChar char="•"/>
            </a:pPr>
            <a:r>
              <a:rPr lang="th-TH" sz="3200" b="1" dirty="0">
                <a:latin typeface="Cordia New" pitchFamily="34" charset="-34"/>
              </a:rPr>
              <a:t> ผิดสุขลักษณะอาคาร</a:t>
            </a:r>
          </a:p>
          <a:p>
            <a:pPr marL="96838" eaLnBrk="0" hangingPunct="0">
              <a:lnSpc>
                <a:spcPct val="80000"/>
              </a:lnSpc>
              <a:buFontTx/>
              <a:buChar char="•"/>
            </a:pPr>
            <a:r>
              <a:rPr lang="th-TH" sz="3200" b="1" dirty="0">
                <a:latin typeface="Cordia New" pitchFamily="34" charset="-34"/>
              </a:rPr>
              <a:t> ฝ่าฝืนข้อกำหนดฯ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1828800" y="2533650"/>
            <a:ext cx="5791200" cy="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828800" y="2533650"/>
            <a:ext cx="0" cy="51435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5410200" y="2535238"/>
            <a:ext cx="6350" cy="588962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7620000" y="2533650"/>
            <a:ext cx="0" cy="28575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7596188" y="44958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6553200" y="2844800"/>
            <a:ext cx="2376518" cy="1762125"/>
          </a:xfrm>
          <a:prstGeom prst="rect">
            <a:avLst/>
          </a:prstGeom>
          <a:solidFill>
            <a:srgbClr val="CCFFFF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6838" eaLnBrk="0" hangingPunct="0">
              <a:lnSpc>
                <a:spcPct val="85000"/>
              </a:lnSpc>
            </a:pPr>
            <a:r>
              <a:rPr lang="th-TH" sz="3200" b="1" dirty="0">
                <a:latin typeface="Angsana New" pitchFamily="18" charset="-34"/>
              </a:rPr>
              <a:t>   </a:t>
            </a:r>
            <a:r>
              <a:rPr lang="th-TH" sz="3200" b="1" u="sng" dirty="0">
                <a:latin typeface="Angsana New" pitchFamily="18" charset="-34"/>
              </a:rPr>
              <a:t>ออกคำสั่งให้</a:t>
            </a:r>
          </a:p>
          <a:p>
            <a:pPr marL="96838" eaLnBrk="0" hangingPunct="0">
              <a:lnSpc>
                <a:spcPct val="85000"/>
              </a:lnSpc>
              <a:buFontTx/>
              <a:buChar char="•"/>
            </a:pPr>
            <a:r>
              <a:rPr lang="th-TH" sz="3200" b="1" dirty="0">
                <a:latin typeface="Angsana New" pitchFamily="18" charset="-34"/>
              </a:rPr>
              <a:t> ปรับปรุง/ แก้ไข</a:t>
            </a:r>
          </a:p>
          <a:p>
            <a:pPr marL="96838" eaLnBrk="0" hangingPunct="0">
              <a:lnSpc>
                <a:spcPct val="85000"/>
              </a:lnSpc>
              <a:buFontTx/>
              <a:buChar char="•"/>
            </a:pPr>
            <a:r>
              <a:rPr lang="th-TH" sz="3200" b="1" dirty="0">
                <a:latin typeface="Angsana New" pitchFamily="18" charset="-34"/>
              </a:rPr>
              <a:t> พักใช้/ หยุด</a:t>
            </a:r>
          </a:p>
          <a:p>
            <a:pPr marL="96838" eaLnBrk="0" hangingPunct="0">
              <a:lnSpc>
                <a:spcPct val="85000"/>
              </a:lnSpc>
              <a:buFontTx/>
              <a:buChar char="•"/>
            </a:pPr>
            <a:r>
              <a:rPr lang="th-TH" sz="3200" b="1" dirty="0">
                <a:latin typeface="Angsana New" pitchFamily="18" charset="-34"/>
              </a:rPr>
              <a:t> เพิกถอน</a:t>
            </a:r>
          </a:p>
        </p:txBody>
      </p:sp>
      <p:sp>
        <p:nvSpPr>
          <p:cNvPr id="29711" name="AutoShape 15"/>
          <p:cNvSpPr>
            <a:spLocks noChangeArrowheads="1"/>
          </p:cNvSpPr>
          <p:nvPr/>
        </p:nvSpPr>
        <p:spPr bwMode="auto">
          <a:xfrm>
            <a:off x="3929058" y="5357826"/>
            <a:ext cx="1647825" cy="498475"/>
          </a:xfrm>
          <a:prstGeom prst="leftArrow">
            <a:avLst>
              <a:gd name="adj1" fmla="val 50000"/>
              <a:gd name="adj2" fmla="val 826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4643438" y="2276475"/>
            <a:ext cx="4762" cy="238125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นายศุมล ศรีสุขวัฒนา กรมอนามัย</a:t>
            </a:r>
            <a:endParaRPr lang="th-TH"/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2A89-41D6-4BAF-B6D7-DD7A164A0FBC}" type="slidenum">
              <a:rPr lang="en-US"/>
              <a:pPr/>
              <a:t>12</a:t>
            </a:fld>
            <a:endParaRPr lang="th-TH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179388" y="620713"/>
            <a:ext cx="8785225" cy="6048375"/>
          </a:xfrm>
          <a:prstGeom prst="rect">
            <a:avLst/>
          </a:prstGeom>
          <a:gradFill rotWithShape="1">
            <a:gsLst>
              <a:gs pos="0">
                <a:srgbClr val="8EAEFE"/>
              </a:gs>
              <a:gs pos="50000">
                <a:srgbClr val="FFFFFF"/>
              </a:gs>
              <a:gs pos="100000">
                <a:srgbClr val="8EAEFE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371600" y="314325"/>
            <a:ext cx="6705600" cy="752475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18000" tIns="3600" rIns="18000" bIns="360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th-TH" sz="4400" b="1">
                <a:solidFill>
                  <a:schemeClr val="accent2"/>
                </a:solidFill>
                <a:latin typeface="Angsana New" pitchFamily="18" charset="-34"/>
              </a:rPr>
              <a:t>องค์ประกอบของการดำรงชีวิตที่ดี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429000" y="1263650"/>
            <a:ext cx="2316163" cy="565150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18000" tIns="3600" rIns="18000" bIns="3600">
            <a:spAutoFit/>
          </a:bodyPr>
          <a:lstStyle/>
          <a:p>
            <a:pPr eaLnBrk="0" hangingPunct="0"/>
            <a:r>
              <a:rPr lang="th-TH" sz="3600" b="1">
                <a:solidFill>
                  <a:srgbClr val="006600"/>
                </a:solidFill>
                <a:latin typeface="Angsana New" pitchFamily="18" charset="-34"/>
              </a:rPr>
              <a:t>ที่/ทางสาธารณะ</a:t>
            </a:r>
          </a:p>
        </p:txBody>
      </p:sp>
      <p:sp>
        <p:nvSpPr>
          <p:cNvPr id="70661" name="Oval 5"/>
          <p:cNvSpPr>
            <a:spLocks noChangeArrowheads="1"/>
          </p:cNvSpPr>
          <p:nvPr/>
        </p:nvSpPr>
        <p:spPr bwMode="auto">
          <a:xfrm>
            <a:off x="3505200" y="3378200"/>
            <a:ext cx="1600200" cy="73501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8000" tIns="18000" rIns="18000" bIns="1800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4000" b="1">
                <a:solidFill>
                  <a:schemeClr val="bg1"/>
                </a:solidFill>
                <a:latin typeface="Angsana New" pitchFamily="18" charset="-34"/>
              </a:rPr>
              <a:t>มนุษย์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1752600" y="2438400"/>
            <a:ext cx="1522413" cy="566738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lIns="18000" tIns="39600" rIns="18000" bIns="39600">
            <a:spAutoFit/>
          </a:bodyPr>
          <a:lstStyle/>
          <a:p>
            <a:pPr eaLnBrk="0" hangingPunct="0"/>
            <a:r>
              <a:rPr lang="th-TH" sz="3200" b="1">
                <a:latin typeface="Angsana New" pitchFamily="18" charset="-34"/>
              </a:rPr>
              <a:t>ถ่ายสิ่งปฏิกูล</a:t>
            </a:r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 flipH="1" flipV="1">
            <a:off x="3295650" y="2990850"/>
            <a:ext cx="4572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791200" y="3486150"/>
            <a:ext cx="1447800" cy="588963"/>
          </a:xfrm>
          <a:prstGeom prst="rect">
            <a:avLst/>
          </a:prstGeom>
          <a:solidFill>
            <a:srgbClr val="FFFF66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solidFill>
                  <a:schemeClr val="bg1"/>
                </a:solidFill>
                <a:latin typeface="Angsana New" pitchFamily="18" charset="-34"/>
              </a:rPr>
              <a:t>กินอาหาร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7239000" y="2316163"/>
            <a:ext cx="1600200" cy="579437"/>
          </a:xfrm>
          <a:prstGeom prst="rect">
            <a:avLst/>
          </a:prstGeom>
          <a:solidFill>
            <a:srgbClr val="FFFF66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rIns="18000"/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solidFill>
                  <a:srgbClr val="660033"/>
                </a:solidFill>
                <a:latin typeface="Angsana New" pitchFamily="18" charset="-34"/>
              </a:rPr>
              <a:t>ถูกสุขลักษณะ</a:t>
            </a:r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 flipH="1">
            <a:off x="3200400" y="4038600"/>
            <a:ext cx="4572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 flipH="1">
            <a:off x="1143000" y="2971800"/>
            <a:ext cx="533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 flipH="1" flipV="1">
            <a:off x="4343400" y="4191000"/>
            <a:ext cx="76200" cy="60960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V="1">
            <a:off x="5105400" y="3048000"/>
            <a:ext cx="6858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>
            <a:off x="5181600" y="37338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>
            <a:off x="5029200" y="4038600"/>
            <a:ext cx="7620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 flipH="1">
            <a:off x="4343400" y="1905000"/>
            <a:ext cx="228600" cy="137160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3540125" y="5373688"/>
            <a:ext cx="20224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" bIns="3600"/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solidFill>
                  <a:srgbClr val="990000"/>
                </a:solidFill>
                <a:latin typeface="Angsana New" pitchFamily="18" charset="-34"/>
              </a:rPr>
              <a:t>ก่อเหตุ   รำคาญ</a:t>
            </a:r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>
            <a:off x="6858000" y="2590800"/>
            <a:ext cx="304800" cy="0"/>
          </a:xfrm>
          <a:prstGeom prst="line">
            <a:avLst/>
          </a:prstGeom>
          <a:noFill/>
          <a:ln w="38100">
            <a:solidFill>
              <a:srgbClr val="CC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75" name="Line 19"/>
          <p:cNvSpPr>
            <a:spLocks noChangeShapeType="1"/>
          </p:cNvSpPr>
          <p:nvPr/>
        </p:nvSpPr>
        <p:spPr bwMode="auto">
          <a:xfrm>
            <a:off x="7258050" y="3810000"/>
            <a:ext cx="304800" cy="0"/>
          </a:xfrm>
          <a:prstGeom prst="line">
            <a:avLst/>
          </a:prstGeom>
          <a:noFill/>
          <a:ln w="38100">
            <a:solidFill>
              <a:srgbClr val="CC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76" name="Line 20"/>
          <p:cNvSpPr>
            <a:spLocks noChangeShapeType="1"/>
          </p:cNvSpPr>
          <p:nvPr/>
        </p:nvSpPr>
        <p:spPr bwMode="auto">
          <a:xfrm>
            <a:off x="7181850" y="5048250"/>
            <a:ext cx="381000" cy="0"/>
          </a:xfrm>
          <a:prstGeom prst="line">
            <a:avLst/>
          </a:prstGeom>
          <a:noFill/>
          <a:ln w="38100">
            <a:solidFill>
              <a:srgbClr val="CC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77" name="Rectangle 21"/>
          <p:cNvSpPr>
            <a:spLocks noChangeArrowheads="1"/>
          </p:cNvSpPr>
          <p:nvPr/>
        </p:nvSpPr>
        <p:spPr bwMode="auto">
          <a:xfrm>
            <a:off x="1809750" y="3505200"/>
            <a:ext cx="13716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3600" rIns="18000" bIns="3600">
            <a:spAutoFit/>
          </a:bodyPr>
          <a:lstStyle/>
          <a:p>
            <a:pPr eaLnBrk="0" hangingPunct="0"/>
            <a:r>
              <a:rPr lang="th-TH" sz="3200" b="1">
                <a:solidFill>
                  <a:srgbClr val="660033"/>
                </a:solidFill>
                <a:latin typeface="Angsana New" pitchFamily="18" charset="-34"/>
              </a:rPr>
              <a:t>สิ่งเป็นพิษ</a:t>
            </a: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3581400" y="2249488"/>
            <a:ext cx="19462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600" bIns="3600"/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solidFill>
                  <a:srgbClr val="990000"/>
                </a:solidFill>
                <a:latin typeface="Angsana New" pitchFamily="18" charset="-34"/>
              </a:rPr>
              <a:t>เอื้อต่อ  สุขภาพ</a:t>
            </a: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7620000" y="3276600"/>
            <a:ext cx="1219200" cy="1076325"/>
          </a:xfrm>
          <a:prstGeom prst="rect">
            <a:avLst/>
          </a:prstGeom>
          <a:solidFill>
            <a:srgbClr val="FFFF66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th-TH" sz="3200" b="1">
                <a:solidFill>
                  <a:srgbClr val="660033"/>
                </a:solidFill>
                <a:latin typeface="Angsana New" pitchFamily="18" charset="-34"/>
              </a:rPr>
              <a:t> สะอาด/</a:t>
            </a:r>
          </a:p>
          <a:p>
            <a:pPr eaLnBrk="0" hangingPunct="0"/>
            <a:r>
              <a:rPr lang="th-TH" sz="3200" b="1">
                <a:solidFill>
                  <a:srgbClr val="660033"/>
                </a:solidFill>
                <a:latin typeface="Angsana New" pitchFamily="18" charset="-34"/>
              </a:rPr>
              <a:t>ปลอดภัย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5867400" y="2133600"/>
            <a:ext cx="990600" cy="990600"/>
          </a:xfrm>
          <a:prstGeom prst="rect">
            <a:avLst/>
          </a:prstGeom>
          <a:solidFill>
            <a:srgbClr val="FFFF66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rIns="18000"/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solidFill>
                  <a:schemeClr val="bg1"/>
                </a:solidFill>
                <a:latin typeface="Angsana New" pitchFamily="18" charset="-34"/>
              </a:rPr>
              <a:t>อยู่ใน</a:t>
            </a:r>
          </a:p>
          <a:p>
            <a:pPr eaLnBrk="0" hangingPunct="0"/>
            <a:r>
              <a:rPr lang="th-TH" sz="3200" b="1">
                <a:solidFill>
                  <a:schemeClr val="bg1"/>
                </a:solidFill>
                <a:latin typeface="Angsana New" pitchFamily="18" charset="-34"/>
              </a:rPr>
              <a:t>อาคาร</a:t>
            </a:r>
          </a:p>
        </p:txBody>
      </p: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7620000" y="4724400"/>
            <a:ext cx="1219200" cy="588963"/>
          </a:xfrm>
          <a:prstGeom prst="rect">
            <a:avLst/>
          </a:prstGeom>
          <a:solidFill>
            <a:srgbClr val="FFFF66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solidFill>
                  <a:srgbClr val="660033"/>
                </a:solidFill>
                <a:latin typeface="Angsana New" pitchFamily="18" charset="-34"/>
              </a:rPr>
              <a:t>ปลอดภัย</a:t>
            </a:r>
          </a:p>
        </p:txBody>
      </p:sp>
      <p:sp>
        <p:nvSpPr>
          <p:cNvPr id="70682" name="Line 26"/>
          <p:cNvSpPr>
            <a:spLocks noChangeShapeType="1"/>
          </p:cNvSpPr>
          <p:nvPr/>
        </p:nvSpPr>
        <p:spPr bwMode="auto">
          <a:xfrm flipH="1" flipV="1">
            <a:off x="4495800" y="5486400"/>
            <a:ext cx="38100" cy="40005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83" name="Freeform 27"/>
          <p:cNvSpPr>
            <a:spLocks/>
          </p:cNvSpPr>
          <p:nvPr/>
        </p:nvSpPr>
        <p:spPr bwMode="auto">
          <a:xfrm>
            <a:off x="4049713" y="4773613"/>
            <a:ext cx="731837" cy="731837"/>
          </a:xfrm>
          <a:custGeom>
            <a:avLst/>
            <a:gdLst/>
            <a:ahLst/>
            <a:cxnLst>
              <a:cxn ang="0">
                <a:pos x="232" y="0"/>
              </a:cxn>
              <a:cxn ang="0">
                <a:pos x="428" y="34"/>
              </a:cxn>
              <a:cxn ang="0">
                <a:pos x="186" y="126"/>
              </a:cxn>
              <a:cxn ang="0">
                <a:pos x="289" y="138"/>
              </a:cxn>
              <a:cxn ang="0">
                <a:pos x="393" y="149"/>
              </a:cxn>
              <a:cxn ang="0">
                <a:pos x="289" y="184"/>
              </a:cxn>
              <a:cxn ang="0">
                <a:pos x="82" y="253"/>
              </a:cxn>
              <a:cxn ang="0">
                <a:pos x="370" y="253"/>
              </a:cxn>
              <a:cxn ang="0">
                <a:pos x="301" y="276"/>
              </a:cxn>
              <a:cxn ang="0">
                <a:pos x="151" y="334"/>
              </a:cxn>
              <a:cxn ang="0">
                <a:pos x="82" y="357"/>
              </a:cxn>
              <a:cxn ang="0">
                <a:pos x="47" y="368"/>
              </a:cxn>
              <a:cxn ang="0">
                <a:pos x="359" y="380"/>
              </a:cxn>
              <a:cxn ang="0">
                <a:pos x="335" y="403"/>
              </a:cxn>
              <a:cxn ang="0">
                <a:pos x="289" y="461"/>
              </a:cxn>
            </a:cxnLst>
            <a:rect l="0" t="0" r="r" b="b"/>
            <a:pathLst>
              <a:path w="461" h="461">
                <a:moveTo>
                  <a:pt x="232" y="0"/>
                </a:moveTo>
                <a:cubicBezTo>
                  <a:pt x="301" y="7"/>
                  <a:pt x="362" y="13"/>
                  <a:pt x="428" y="34"/>
                </a:cubicBezTo>
                <a:cubicBezTo>
                  <a:pt x="348" y="62"/>
                  <a:pt x="272" y="109"/>
                  <a:pt x="186" y="126"/>
                </a:cubicBezTo>
                <a:cubicBezTo>
                  <a:pt x="0" y="163"/>
                  <a:pt x="32" y="151"/>
                  <a:pt x="289" y="138"/>
                </a:cubicBezTo>
                <a:cubicBezTo>
                  <a:pt x="324" y="142"/>
                  <a:pt x="368" y="124"/>
                  <a:pt x="393" y="149"/>
                </a:cubicBezTo>
                <a:cubicBezTo>
                  <a:pt x="395" y="151"/>
                  <a:pt x="306" y="179"/>
                  <a:pt x="289" y="184"/>
                </a:cubicBezTo>
                <a:cubicBezTo>
                  <a:pt x="220" y="206"/>
                  <a:pt x="151" y="231"/>
                  <a:pt x="82" y="253"/>
                </a:cubicBezTo>
                <a:cubicBezTo>
                  <a:pt x="173" y="284"/>
                  <a:pt x="461" y="222"/>
                  <a:pt x="370" y="253"/>
                </a:cubicBezTo>
                <a:cubicBezTo>
                  <a:pt x="347" y="261"/>
                  <a:pt x="301" y="276"/>
                  <a:pt x="301" y="276"/>
                </a:cubicBezTo>
                <a:cubicBezTo>
                  <a:pt x="253" y="308"/>
                  <a:pt x="206" y="317"/>
                  <a:pt x="151" y="334"/>
                </a:cubicBezTo>
                <a:cubicBezTo>
                  <a:pt x="128" y="341"/>
                  <a:pt x="105" y="349"/>
                  <a:pt x="82" y="357"/>
                </a:cubicBezTo>
                <a:cubicBezTo>
                  <a:pt x="70" y="361"/>
                  <a:pt x="47" y="368"/>
                  <a:pt x="47" y="368"/>
                </a:cubicBezTo>
                <a:cubicBezTo>
                  <a:pt x="151" y="372"/>
                  <a:pt x="256" y="367"/>
                  <a:pt x="359" y="380"/>
                </a:cubicBezTo>
                <a:cubicBezTo>
                  <a:pt x="370" y="381"/>
                  <a:pt x="341" y="394"/>
                  <a:pt x="335" y="403"/>
                </a:cubicBezTo>
                <a:cubicBezTo>
                  <a:pt x="321" y="426"/>
                  <a:pt x="326" y="461"/>
                  <a:pt x="289" y="461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70684" name="Line 28"/>
          <p:cNvSpPr>
            <a:spLocks noChangeShapeType="1"/>
          </p:cNvSpPr>
          <p:nvPr/>
        </p:nvSpPr>
        <p:spPr bwMode="auto">
          <a:xfrm>
            <a:off x="2438400" y="299085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70685" name="Line 29"/>
          <p:cNvSpPr>
            <a:spLocks noChangeShapeType="1"/>
          </p:cNvSpPr>
          <p:nvPr/>
        </p:nvSpPr>
        <p:spPr bwMode="auto">
          <a:xfrm>
            <a:off x="2438400" y="401955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70686" name="Line 30"/>
          <p:cNvSpPr>
            <a:spLocks noChangeShapeType="1"/>
          </p:cNvSpPr>
          <p:nvPr/>
        </p:nvSpPr>
        <p:spPr bwMode="auto">
          <a:xfrm>
            <a:off x="3276600" y="3733800"/>
            <a:ext cx="228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70687" name="Freeform 31"/>
          <p:cNvSpPr>
            <a:spLocks/>
          </p:cNvSpPr>
          <p:nvPr/>
        </p:nvSpPr>
        <p:spPr bwMode="auto">
          <a:xfrm>
            <a:off x="3048000" y="3508375"/>
            <a:ext cx="244475" cy="423863"/>
          </a:xfrm>
          <a:custGeom>
            <a:avLst/>
            <a:gdLst/>
            <a:ahLst/>
            <a:cxnLst>
              <a:cxn ang="0">
                <a:pos x="15" y="140"/>
              </a:cxn>
              <a:cxn ang="0">
                <a:pos x="38" y="13"/>
              </a:cxn>
              <a:cxn ang="0">
                <a:pos x="50" y="94"/>
              </a:cxn>
              <a:cxn ang="0">
                <a:pos x="73" y="267"/>
              </a:cxn>
              <a:cxn ang="0">
                <a:pos x="108" y="140"/>
              </a:cxn>
              <a:cxn ang="0">
                <a:pos x="119" y="36"/>
              </a:cxn>
              <a:cxn ang="0">
                <a:pos x="131" y="82"/>
              </a:cxn>
              <a:cxn ang="0">
                <a:pos x="154" y="152"/>
              </a:cxn>
            </a:cxnLst>
            <a:rect l="0" t="0" r="r" b="b"/>
            <a:pathLst>
              <a:path w="154" h="267">
                <a:moveTo>
                  <a:pt x="15" y="140"/>
                </a:moveTo>
                <a:cubicBezTo>
                  <a:pt x="29" y="99"/>
                  <a:pt x="0" y="33"/>
                  <a:pt x="38" y="13"/>
                </a:cubicBezTo>
                <a:cubicBezTo>
                  <a:pt x="62" y="0"/>
                  <a:pt x="46" y="67"/>
                  <a:pt x="50" y="94"/>
                </a:cubicBezTo>
                <a:cubicBezTo>
                  <a:pt x="72" y="228"/>
                  <a:pt x="51" y="58"/>
                  <a:pt x="73" y="267"/>
                </a:cubicBezTo>
                <a:cubicBezTo>
                  <a:pt x="86" y="225"/>
                  <a:pt x="108" y="140"/>
                  <a:pt x="108" y="140"/>
                </a:cubicBezTo>
                <a:cubicBezTo>
                  <a:pt x="112" y="105"/>
                  <a:pt x="106" y="68"/>
                  <a:pt x="119" y="36"/>
                </a:cubicBezTo>
                <a:cubicBezTo>
                  <a:pt x="125" y="21"/>
                  <a:pt x="127" y="67"/>
                  <a:pt x="131" y="82"/>
                </a:cubicBezTo>
                <a:cubicBezTo>
                  <a:pt x="145" y="140"/>
                  <a:pt x="134" y="113"/>
                  <a:pt x="154" y="152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70688" name="AutoShape 32"/>
          <p:cNvSpPr>
            <a:spLocks noChangeArrowheads="1"/>
          </p:cNvSpPr>
          <p:nvPr/>
        </p:nvSpPr>
        <p:spPr bwMode="auto">
          <a:xfrm rot="8427553">
            <a:off x="2195513" y="5084763"/>
            <a:ext cx="649287" cy="1512887"/>
          </a:xfrm>
          <a:prstGeom prst="curvedLeftArrow">
            <a:avLst>
              <a:gd name="adj1" fmla="val 46601"/>
              <a:gd name="adj2" fmla="val 93203"/>
              <a:gd name="adj3" fmla="val 33333"/>
            </a:avLst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89" name="AutoShape 33"/>
          <p:cNvSpPr>
            <a:spLocks noChangeArrowheads="1"/>
          </p:cNvSpPr>
          <p:nvPr/>
        </p:nvSpPr>
        <p:spPr bwMode="auto">
          <a:xfrm rot="9156938">
            <a:off x="1273175" y="3213100"/>
            <a:ext cx="1212850" cy="3711575"/>
          </a:xfrm>
          <a:prstGeom prst="curvedLeftArrow">
            <a:avLst>
              <a:gd name="adj1" fmla="val 36524"/>
              <a:gd name="adj2" fmla="val 127197"/>
              <a:gd name="adj3" fmla="val 37532"/>
            </a:avLst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90" name="Oval 34"/>
          <p:cNvSpPr>
            <a:spLocks noChangeArrowheads="1"/>
          </p:cNvSpPr>
          <p:nvPr/>
        </p:nvSpPr>
        <p:spPr bwMode="auto">
          <a:xfrm>
            <a:off x="381000" y="3409950"/>
            <a:ext cx="13716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8000" tIns="3600" rIns="18000" bIns="3600"/>
          <a:lstStyle/>
          <a:p>
            <a:pPr eaLnBrk="0" hangingPunct="0">
              <a:lnSpc>
                <a:spcPct val="80000"/>
              </a:lnSpc>
            </a:pPr>
            <a:r>
              <a:rPr lang="th-TH" sz="4000" b="1">
                <a:solidFill>
                  <a:schemeClr val="bg1"/>
                </a:solidFill>
                <a:latin typeface="Angsana New" pitchFamily="18" charset="-34"/>
              </a:rPr>
              <a:t>ชุมชน</a:t>
            </a:r>
          </a:p>
        </p:txBody>
      </p:sp>
      <p:sp>
        <p:nvSpPr>
          <p:cNvPr id="70691" name="Line 35"/>
          <p:cNvSpPr>
            <a:spLocks noChangeShapeType="1"/>
          </p:cNvSpPr>
          <p:nvPr/>
        </p:nvSpPr>
        <p:spPr bwMode="auto">
          <a:xfrm flipH="1" flipV="1">
            <a:off x="1181100" y="4057650"/>
            <a:ext cx="533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92" name="Rectangle 36"/>
          <p:cNvSpPr>
            <a:spLocks noChangeArrowheads="1"/>
          </p:cNvSpPr>
          <p:nvPr/>
        </p:nvSpPr>
        <p:spPr bwMode="auto">
          <a:xfrm>
            <a:off x="1754188" y="4572000"/>
            <a:ext cx="1446212" cy="566738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lIns="18000" tIns="39600" rIns="18000" bIns="39600">
            <a:spAutoFit/>
          </a:bodyPr>
          <a:lstStyle/>
          <a:p>
            <a:pPr eaLnBrk="0" hangingPunct="0"/>
            <a:r>
              <a:rPr lang="th-TH" sz="3200" b="1">
                <a:latin typeface="Angsana New" pitchFamily="18" charset="-34"/>
              </a:rPr>
              <a:t>ทิ้งมูลฝอย</a:t>
            </a:r>
          </a:p>
        </p:txBody>
      </p:sp>
      <p:sp>
        <p:nvSpPr>
          <p:cNvPr id="70693" name="AutoShape 37"/>
          <p:cNvSpPr>
            <a:spLocks noChangeArrowheads="1"/>
          </p:cNvSpPr>
          <p:nvPr/>
        </p:nvSpPr>
        <p:spPr bwMode="auto">
          <a:xfrm rot="12540054" flipH="1" flipV="1">
            <a:off x="6426200" y="5210175"/>
            <a:ext cx="541338" cy="1512888"/>
          </a:xfrm>
          <a:prstGeom prst="curvedLeftArrow">
            <a:avLst>
              <a:gd name="adj1" fmla="val 55894"/>
              <a:gd name="adj2" fmla="val 111789"/>
              <a:gd name="adj3" fmla="val 33333"/>
            </a:avLst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0694" name="Text Box 38"/>
          <p:cNvSpPr txBox="1">
            <a:spLocks noChangeArrowheads="1"/>
          </p:cNvSpPr>
          <p:nvPr/>
        </p:nvSpPr>
        <p:spPr bwMode="auto">
          <a:xfrm>
            <a:off x="2971800" y="5937250"/>
            <a:ext cx="3124200" cy="473075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18000" tIns="36000" rIns="18000" bIns="3600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3200" b="1">
                <a:solidFill>
                  <a:srgbClr val="663300"/>
                </a:solidFill>
                <a:latin typeface="Angsana New" pitchFamily="18" charset="-34"/>
              </a:rPr>
              <a:t>สถานประกอบการ /โรงงาน</a:t>
            </a:r>
          </a:p>
        </p:txBody>
      </p:sp>
      <p:sp>
        <p:nvSpPr>
          <p:cNvPr id="70695" name="Text Box 39"/>
          <p:cNvSpPr txBox="1">
            <a:spLocks noChangeArrowheads="1"/>
          </p:cNvSpPr>
          <p:nvPr/>
        </p:nvSpPr>
        <p:spPr bwMode="auto">
          <a:xfrm>
            <a:off x="5867400" y="4449763"/>
            <a:ext cx="1295400" cy="1076325"/>
          </a:xfrm>
          <a:prstGeom prst="rect">
            <a:avLst/>
          </a:prstGeom>
          <a:solidFill>
            <a:srgbClr val="FFFF66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solidFill>
                  <a:schemeClr val="bg1"/>
                </a:solidFill>
                <a:latin typeface="Angsana New" pitchFamily="18" charset="-34"/>
              </a:rPr>
              <a:t>ทำงานในสถานที่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>
            <a:off x="1055688" y="5334000"/>
            <a:ext cx="11112" cy="466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76250" y="1811338"/>
            <a:ext cx="4887913" cy="17240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Cordia New" pitchFamily="34" charset="-34"/>
                <a:cs typeface="Cordia New" pitchFamily="34" charset="-34"/>
              </a:rPr>
              <a:t> กิจการ</a:t>
            </a:r>
            <a:r>
              <a:rPr lang="th-TH" sz="2500" b="1">
                <a:solidFill>
                  <a:srgbClr val="CC0000"/>
                </a:solidFill>
                <a:latin typeface="Cordia New" pitchFamily="34" charset="-34"/>
                <a:cs typeface="Cordia New" pitchFamily="34" charset="-34"/>
              </a:rPr>
              <a:t>ตลาด</a:t>
            </a:r>
            <a:endParaRPr lang="th-TH" sz="2500" b="1">
              <a:latin typeface="Cordia New" pitchFamily="34" charset="-34"/>
              <a:cs typeface="Cordia New" pitchFamily="34" charset="-34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Cordia New" pitchFamily="34" charset="-34"/>
                <a:cs typeface="Cordia New" pitchFamily="34" charset="-34"/>
              </a:rPr>
              <a:t> กิจการ</a:t>
            </a:r>
            <a:r>
              <a:rPr lang="th-TH" sz="2500" b="1">
                <a:solidFill>
                  <a:srgbClr val="CC0000"/>
                </a:solidFill>
                <a:latin typeface="Cordia New" pitchFamily="34" charset="-34"/>
                <a:cs typeface="Cordia New" pitchFamily="34" charset="-34"/>
              </a:rPr>
              <a:t>ร้านอาหาร</a:t>
            </a:r>
            <a:endParaRPr lang="th-TH" sz="2500" b="1">
              <a:latin typeface="Cordia New" pitchFamily="34" charset="-34"/>
              <a:cs typeface="Cordia New" pitchFamily="34" charset="-34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Cordia New" pitchFamily="34" charset="-34"/>
                <a:cs typeface="Cordia New" pitchFamily="34" charset="-34"/>
              </a:rPr>
              <a:t>  กิจการเก็บ </a:t>
            </a:r>
            <a:r>
              <a:rPr lang="th-TH" sz="2500" b="1">
                <a:solidFill>
                  <a:srgbClr val="CC0000"/>
                </a:solidFill>
                <a:latin typeface="Cordia New" pitchFamily="34" charset="-34"/>
                <a:cs typeface="Cordia New" pitchFamily="34" charset="-34"/>
              </a:rPr>
              <a:t>ขน/กำจัดสิ่งปฏิกูล/มูลฝอย(ธุรกิจ)</a:t>
            </a:r>
            <a:endParaRPr lang="th-TH" sz="2500" b="1">
              <a:latin typeface="Cordia New" pitchFamily="34" charset="-34"/>
              <a:cs typeface="Cordia New" pitchFamily="34" charset="-34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Cordia New" pitchFamily="34" charset="-34"/>
                <a:cs typeface="Cordia New" pitchFamily="34" charset="-34"/>
              </a:rPr>
              <a:t> กิจการที่เป็น</a:t>
            </a:r>
            <a:r>
              <a:rPr lang="th-TH" sz="2500" b="1">
                <a:solidFill>
                  <a:srgbClr val="CC0000"/>
                </a:solidFill>
                <a:latin typeface="Cordia New" pitchFamily="34" charset="-34"/>
                <a:cs typeface="Cordia New" pitchFamily="34" charset="-34"/>
              </a:rPr>
              <a:t>อันตรายต่อสุขภาพ</a:t>
            </a:r>
            <a:r>
              <a:rPr lang="th-TH" sz="2500" b="1">
                <a:latin typeface="Cordia New" pitchFamily="34" charset="-34"/>
                <a:cs typeface="Cordia New" pitchFamily="34" charset="-34"/>
              </a:rPr>
              <a:t> (</a:t>
            </a:r>
            <a:r>
              <a:rPr lang="th-TH" sz="3300" b="1">
                <a:latin typeface="Cordia New" pitchFamily="34" charset="-34"/>
                <a:cs typeface="Cordia New" pitchFamily="34" charset="-34"/>
              </a:rPr>
              <a:t>133</a:t>
            </a:r>
            <a:r>
              <a:rPr lang="th-TH" sz="2500" b="1">
                <a:latin typeface="Cordia New" pitchFamily="34" charset="-34"/>
                <a:cs typeface="Cordia New" pitchFamily="34" charset="-34"/>
              </a:rPr>
              <a:t> ประเภท)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Cordia New" pitchFamily="34" charset="-34"/>
                <a:cs typeface="Cordia New" pitchFamily="34" charset="-34"/>
              </a:rPr>
              <a:t> การขายสินค้าในที่/ทางสาธารณะ  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4572000" y="838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187450" y="228600"/>
            <a:ext cx="6800850" cy="609600"/>
          </a:xfrm>
          <a:prstGeom prst="rect">
            <a:avLst/>
          </a:prstGeom>
          <a:solidFill>
            <a:srgbClr val="FFCCFF"/>
          </a:solidFill>
          <a:ln w="57150" cmpd="thinThick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3600" b="1">
                <a:solidFill>
                  <a:schemeClr val="accent2"/>
                </a:solidFill>
                <a:latin typeface="Times New Roman" pitchFamily="18" charset="0"/>
                <a:cs typeface="Cordia New" pitchFamily="34" charset="-34"/>
              </a:rPr>
              <a:t>การคุ้มครองประชาชนของกฎหมายสาธารณสุข</a:t>
            </a:r>
            <a:endParaRPr lang="th-TH" sz="3700">
              <a:solidFill>
                <a:schemeClr val="accent2"/>
              </a:solidFill>
              <a:latin typeface="Times New Roman" pitchFamily="18" charset="0"/>
              <a:cs typeface="Cordia New" pitchFamily="34" charset="-34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990600" y="1295400"/>
            <a:ext cx="3657600" cy="5159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th-TH" sz="3200" b="1">
                <a:latin typeface="Times New Roman" pitchFamily="18" charset="0"/>
                <a:cs typeface="KodchiangUPC" pitchFamily="18" charset="-34"/>
              </a:rPr>
              <a:t>กิจการที่ต้องควบคุมตามกฎหมาย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5867400" y="1787525"/>
            <a:ext cx="2952750" cy="1930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Cordia New" pitchFamily="34" charset="-34"/>
                <a:cs typeface="Cordia New" pitchFamily="34" charset="-34"/>
              </a:rPr>
              <a:t> บ้าน/ ครัว</a:t>
            </a:r>
            <a:r>
              <a:rPr lang="th-TH" sz="2400" b="1">
                <a:latin typeface="Cordia New" pitchFamily="34" charset="-34"/>
                <a:cs typeface="Cordia New" pitchFamily="34" charset="-34"/>
              </a:rPr>
              <a:t>เ</a:t>
            </a:r>
            <a:r>
              <a:rPr lang="th-TH" sz="2400" b="1">
                <a:latin typeface="Cordia New" pitchFamily="34" charset="-34"/>
                <a:cs typeface="FreesiaUPC" pitchFamily="34" charset="-34"/>
              </a:rPr>
              <a:t>รือน</a:t>
            </a:r>
            <a:r>
              <a:rPr lang="th-TH" sz="2500" b="1">
                <a:latin typeface="Cordia New" pitchFamily="34" charset="-34"/>
                <a:cs typeface="Cordia New" pitchFamily="34" charset="-34"/>
              </a:rPr>
              <a:t>/ ชุมชน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Cordia New" pitchFamily="34" charset="-34"/>
                <a:cs typeface="Cordia New" pitchFamily="34" charset="-34"/>
              </a:rPr>
              <a:t> โรงเรียน/ สถานศึกษา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Cordia New" pitchFamily="34" charset="-34"/>
                <a:cs typeface="Cordia New" pitchFamily="34" charset="-34"/>
              </a:rPr>
              <a:t> วัด/ ศาสนสถาน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Cordia New" pitchFamily="34" charset="-34"/>
                <a:cs typeface="Cordia New" pitchFamily="34" charset="-34"/>
              </a:rPr>
              <a:t> สถานีขนส่ง/ สถานีรถไฟ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Cordia New" pitchFamily="34" charset="-34"/>
                <a:cs typeface="Cordia New" pitchFamily="34" charset="-34"/>
              </a:rPr>
              <a:t> สถานพยาบาล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Cordia New" pitchFamily="34" charset="-34"/>
                <a:cs typeface="Cordia New" pitchFamily="34" charset="-34"/>
              </a:rPr>
              <a:t> สถานประกอบกิจการอื่น ๆ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50825" y="4581525"/>
            <a:ext cx="1511300" cy="7842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b="1">
                <a:latin typeface="Angsana New" pitchFamily="18" charset="-34"/>
              </a:rPr>
              <a:t>ต้องขอ</a:t>
            </a:r>
          </a:p>
          <a:p>
            <a:pPr algn="ctr">
              <a:lnSpc>
                <a:spcPct val="80000"/>
              </a:lnSpc>
            </a:pPr>
            <a:r>
              <a:rPr lang="th-TH" b="1">
                <a:latin typeface="Angsana New" pitchFamily="18" charset="-34"/>
              </a:rPr>
              <a:t>อนุญาต /แจ้ง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28600" y="5819775"/>
            <a:ext cx="2438400" cy="733425"/>
          </a:xfrm>
          <a:prstGeom prst="rect">
            <a:avLst/>
          </a:prstGeom>
          <a:solidFill>
            <a:srgbClr val="FF99F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400" b="1">
                <a:latin typeface="Cordia New" pitchFamily="34" charset="-34"/>
                <a:cs typeface="Cordia New" pitchFamily="34" charset="-34"/>
              </a:rPr>
              <a:t>เจ้าพนักงานท้องถิ่น </a:t>
            </a:r>
          </a:p>
          <a:p>
            <a:pPr algn="ctr">
              <a:lnSpc>
                <a:spcPct val="80000"/>
              </a:lnSpc>
            </a:pPr>
            <a:r>
              <a:rPr lang="th-TH" sz="2400" b="1">
                <a:latin typeface="Cordia New" pitchFamily="34" charset="-34"/>
                <a:cs typeface="Cordia New" pitchFamily="34" charset="-34"/>
              </a:rPr>
              <a:t>ราชการส่วนท้องถิ่น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835150" y="4600575"/>
            <a:ext cx="1800225" cy="736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600" b="1">
                <a:latin typeface="Angsana New" pitchFamily="18" charset="-34"/>
              </a:rPr>
              <a:t>ต้องปฏิบัติให้ถูก</a:t>
            </a:r>
          </a:p>
          <a:p>
            <a:pPr algn="ctr">
              <a:lnSpc>
                <a:spcPct val="80000"/>
              </a:lnSpc>
            </a:pPr>
            <a:r>
              <a:rPr lang="th-TH" sz="2600" b="1">
                <a:latin typeface="Angsana New" pitchFamily="18" charset="-34"/>
              </a:rPr>
              <a:t>สุขลักษณะ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381000" y="3990975"/>
            <a:ext cx="1676400" cy="368300"/>
          </a:xfrm>
          <a:prstGeom prst="rect">
            <a:avLst/>
          </a:prstGeom>
          <a:solidFill>
            <a:srgbClr val="CC99FF"/>
          </a:solidFill>
          <a:ln w="19050">
            <a:solidFill>
              <a:srgbClr val="D6009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100" b="1">
                <a:latin typeface="Cordia New" pitchFamily="34" charset="-34"/>
                <a:cs typeface="Cordia New" pitchFamily="34" charset="-34"/>
              </a:rPr>
              <a:t>ก่อนประกอบการ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708400" y="4600575"/>
            <a:ext cx="1871663" cy="736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600" b="1">
                <a:latin typeface="Angsana New" pitchFamily="18" charset="-34"/>
              </a:rPr>
              <a:t>ต้องกำจัด</a:t>
            </a:r>
          </a:p>
          <a:p>
            <a:pPr algn="ctr">
              <a:lnSpc>
                <a:spcPct val="80000"/>
              </a:lnSpc>
            </a:pPr>
            <a:r>
              <a:rPr lang="th-TH" sz="2600" b="1">
                <a:latin typeface="Angsana New" pitchFamily="18" charset="-34"/>
              </a:rPr>
              <a:t>สิ่งปฏิกูลมูลฝอย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702300" y="4600575"/>
            <a:ext cx="1533525" cy="736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600" b="1">
                <a:latin typeface="Angsana New" pitchFamily="18" charset="-34"/>
              </a:rPr>
              <a:t>อาคารต้องถูก</a:t>
            </a:r>
          </a:p>
          <a:p>
            <a:pPr algn="ctr">
              <a:lnSpc>
                <a:spcPct val="80000"/>
              </a:lnSpc>
            </a:pPr>
            <a:r>
              <a:rPr lang="th-TH" sz="2600" b="1">
                <a:latin typeface="Angsana New" pitchFamily="18" charset="-34"/>
              </a:rPr>
              <a:t>สุขลักษณะ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7467600" y="4600575"/>
            <a:ext cx="1371600" cy="736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600" b="1">
                <a:latin typeface="Angsana New" pitchFamily="18" charset="-34"/>
              </a:rPr>
              <a:t>ต้องไม่ก่อ</a:t>
            </a:r>
          </a:p>
          <a:p>
            <a:pPr algn="ctr">
              <a:lnSpc>
                <a:spcPct val="80000"/>
              </a:lnSpc>
            </a:pPr>
            <a:r>
              <a:rPr lang="th-TH" sz="2600" b="1">
                <a:latin typeface="Angsana New" pitchFamily="18" charset="-34"/>
              </a:rPr>
              <a:t>เหตุรำคาญ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895600" y="5786438"/>
            <a:ext cx="2743200" cy="477837"/>
          </a:xfrm>
          <a:prstGeom prst="rect">
            <a:avLst/>
          </a:prstGeom>
          <a:solidFill>
            <a:srgbClr val="CCFFCC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th-TH" sz="2400" b="1">
                <a:latin typeface="Cordia New" pitchFamily="34" charset="-34"/>
                <a:cs typeface="Cordia New" pitchFamily="34" charset="-34"/>
              </a:rPr>
              <a:t>ข้อกำหนดของท้องถิ่น</a:t>
            </a:r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4114800" y="62579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4211638" y="3644900"/>
            <a:ext cx="1427162" cy="422275"/>
          </a:xfrm>
          <a:prstGeom prst="rect">
            <a:avLst/>
          </a:prstGeom>
          <a:noFill/>
          <a:ln w="38100">
            <a:solidFill>
              <a:srgbClr val="9966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400" b="1">
                <a:latin typeface="Cordia New" pitchFamily="34" charset="-34"/>
                <a:cs typeface="Cordia New" pitchFamily="34" charset="-34"/>
              </a:rPr>
              <a:t>ประกาศเพิ่ม 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 flipV="1">
            <a:off x="4343400" y="3124200"/>
            <a:ext cx="609600" cy="5334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 flipH="1">
            <a:off x="5638800" y="3609975"/>
            <a:ext cx="457200" cy="2286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7620000" y="3762375"/>
            <a:ext cx="0" cy="381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4724400" y="4143375"/>
            <a:ext cx="35052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2743200" y="4295775"/>
            <a:ext cx="5257800" cy="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2743200" y="4295775"/>
            <a:ext cx="0" cy="3048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4343400" y="4295775"/>
            <a:ext cx="0" cy="3048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6248400" y="4295775"/>
            <a:ext cx="0" cy="3048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>
            <a:off x="8001000" y="4295775"/>
            <a:ext cx="0" cy="3048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 flipV="1">
            <a:off x="3048000" y="3533775"/>
            <a:ext cx="0" cy="7620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1066800" y="3762375"/>
            <a:ext cx="1981200" cy="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>
            <a:off x="1066800" y="44481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>
            <a:off x="1066800" y="4371975"/>
            <a:ext cx="0" cy="1524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>
            <a:off x="4724400" y="4143375"/>
            <a:ext cx="0" cy="457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>
            <a:off x="6553200" y="4143375"/>
            <a:ext cx="0" cy="457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>
            <a:off x="8229600" y="4143375"/>
            <a:ext cx="0" cy="457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>
            <a:off x="2590800" y="10668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>
            <a:off x="2590800" y="1066800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>
            <a:off x="7086600" y="1066800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6248400" y="1295400"/>
            <a:ext cx="1905000" cy="4921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3200" b="1">
                <a:latin typeface="Times New Roman" pitchFamily="18" charset="0"/>
                <a:cs typeface="KodchiangUPC" pitchFamily="18" charset="-34"/>
              </a:rPr>
              <a:t>กิจการทั่วไป</a:t>
            </a:r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2362200" y="1752600"/>
            <a:ext cx="3073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th-TH" sz="2500" b="1">
                <a:latin typeface="Times New Roman" pitchFamily="18" charset="0"/>
                <a:cs typeface="FreesiaUPC" pitchFamily="34" charset="-34"/>
              </a:rPr>
              <a:t>สถานที่</a:t>
            </a:r>
            <a:r>
              <a:rPr lang="th-TH" sz="2500" b="1">
                <a:solidFill>
                  <a:srgbClr val="CC0000"/>
                </a:solidFill>
                <a:latin typeface="Times New Roman" pitchFamily="18" charset="0"/>
                <a:cs typeface="FreesiaUPC" pitchFamily="34" charset="-34"/>
              </a:rPr>
              <a:t>สะสมอาหาร</a:t>
            </a:r>
            <a:endParaRPr lang="th-TH" sz="2500" b="1">
              <a:latin typeface="Times New Roman" pitchFamily="18" charset="0"/>
              <a:cs typeface="FreesiaUPC" pitchFamily="34" charset="-34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th-TH" sz="2500" b="1">
                <a:latin typeface="Times New Roman" pitchFamily="18" charset="0"/>
                <a:cs typeface="FreesiaUPC" pitchFamily="34" charset="-34"/>
              </a:rPr>
              <a:t> การ</a:t>
            </a:r>
            <a:r>
              <a:rPr lang="th-TH" sz="2500" b="1">
                <a:solidFill>
                  <a:srgbClr val="CC0000"/>
                </a:solidFill>
                <a:latin typeface="Times New Roman" pitchFamily="18" charset="0"/>
                <a:cs typeface="FreesiaUPC" pitchFamily="34" charset="-34"/>
              </a:rPr>
              <a:t>เลี้ยงสัตว์</a:t>
            </a:r>
            <a:r>
              <a:rPr lang="th-TH" sz="2500" b="1">
                <a:latin typeface="Times New Roman" pitchFamily="18" charset="0"/>
                <a:cs typeface="FreesiaUPC" pitchFamily="34" charset="-34"/>
              </a:rPr>
              <a:t>หรือปล่อยสัตว์</a:t>
            </a:r>
          </a:p>
        </p:txBody>
      </p:sp>
      <p:sp>
        <p:nvSpPr>
          <p:cNvPr id="30759" name="Line 39"/>
          <p:cNvSpPr>
            <a:spLocks noChangeShapeType="1"/>
          </p:cNvSpPr>
          <p:nvPr/>
        </p:nvSpPr>
        <p:spPr bwMode="auto">
          <a:xfrm>
            <a:off x="1066800" y="3762375"/>
            <a:ext cx="0" cy="2286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60" name="Line 40"/>
          <p:cNvSpPr>
            <a:spLocks noChangeShapeType="1"/>
          </p:cNvSpPr>
          <p:nvPr/>
        </p:nvSpPr>
        <p:spPr bwMode="auto">
          <a:xfrm>
            <a:off x="2667000" y="6486525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61" name="Line 41"/>
          <p:cNvSpPr>
            <a:spLocks noChangeShapeType="1"/>
          </p:cNvSpPr>
          <p:nvPr/>
        </p:nvSpPr>
        <p:spPr bwMode="auto">
          <a:xfrm>
            <a:off x="3165475" y="5334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30762" name="Line 42"/>
          <p:cNvSpPr>
            <a:spLocks noChangeShapeType="1"/>
          </p:cNvSpPr>
          <p:nvPr/>
        </p:nvSpPr>
        <p:spPr bwMode="auto">
          <a:xfrm flipH="1">
            <a:off x="4500563" y="5300663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ศูนย์กฎหมาย สธ. กรมอนามัย</a:t>
            </a:r>
            <a:endParaRPr lang="th-TH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9D11-DC55-4C33-A839-74169F0ED025}" type="slidenum">
              <a:rPr lang="en-US"/>
              <a:pPr/>
              <a:t>14</a:t>
            </a:fld>
            <a:endParaRPr lang="th-TH"/>
          </a:p>
        </p:txBody>
      </p:sp>
      <p:sp>
        <p:nvSpPr>
          <p:cNvPr id="51202" name="AutoShape 2"/>
          <p:cNvSpPr>
            <a:spLocks noChangeArrowheads="1"/>
          </p:cNvSpPr>
          <p:nvPr/>
        </p:nvSpPr>
        <p:spPr bwMode="auto">
          <a:xfrm rot="-6932752">
            <a:off x="6433344" y="5093494"/>
            <a:ext cx="571500" cy="1550988"/>
          </a:xfrm>
          <a:prstGeom prst="curvedRightArrow">
            <a:avLst>
              <a:gd name="adj1" fmla="val 54278"/>
              <a:gd name="adj2" fmla="val 10855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785786" y="5562600"/>
            <a:ext cx="5781692" cy="1015663"/>
          </a:xfrm>
          <a:prstGeom prst="rect">
            <a:avLst/>
          </a:prstGeom>
          <a:solidFill>
            <a:srgbClr val="99FFCC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th-TH" sz="3000" b="1" dirty="0"/>
              <a:t> หลักเกณฑ์ทั่วไป ตามข้อกำหนดของท้องถิ่น</a:t>
            </a:r>
          </a:p>
          <a:p>
            <a:pPr>
              <a:buFontTx/>
              <a:buChar char="•"/>
            </a:pPr>
            <a:r>
              <a:rPr lang="th-TH" sz="3000" b="1" dirty="0"/>
              <a:t> เงื่อนไขเฉพาะ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785786" y="4953000"/>
            <a:ext cx="3200400" cy="588963"/>
          </a:xfrm>
          <a:prstGeom prst="rect">
            <a:avLst/>
          </a:prstGeom>
          <a:solidFill>
            <a:srgbClr val="99FFCC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40000"/>
              </a:spcBef>
            </a:pPr>
            <a:r>
              <a:rPr lang="th-TH" sz="3200" b="1">
                <a:cs typeface="IrisUPC" pitchFamily="34" charset="-34"/>
              </a:rPr>
              <a:t>การปฏิบัติด้านสุขลักษณะ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5105400" y="1477963"/>
            <a:ext cx="3352800" cy="250507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381000" y="1463675"/>
            <a:ext cx="3352800" cy="2514600"/>
          </a:xfrm>
          <a:prstGeom prst="rect">
            <a:avLst/>
          </a:prstGeom>
          <a:solidFill>
            <a:srgbClr val="99FFCC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51208" name="Picture 8" descr="j028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16075"/>
            <a:ext cx="1981200" cy="1389063"/>
          </a:xfrm>
          <a:prstGeom prst="rect">
            <a:avLst/>
          </a:prstGeom>
          <a:noFill/>
        </p:spPr>
      </p:pic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57200" y="3063875"/>
            <a:ext cx="36861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b="1" dirty="0">
                <a:latin typeface="Tahoma" pitchFamily="34" charset="0"/>
                <a:ea typeface="Tahoma" pitchFamily="34" charset="0"/>
                <a:cs typeface="+mj-cs"/>
              </a:rPr>
              <a:t>กิจการที่เป็นอันตรายต่อสุขภาพ</a:t>
            </a:r>
          </a:p>
          <a:p>
            <a:r>
              <a:rPr lang="th-TH" b="1" dirty="0">
                <a:latin typeface="Tahoma" pitchFamily="34" charset="0"/>
                <a:ea typeface="Tahoma" pitchFamily="34" charset="0"/>
                <a:cs typeface="+mj-cs"/>
              </a:rPr>
              <a:t>กิจการที่ถูกควบคุมตามกฎหมาย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5286380" y="3408363"/>
            <a:ext cx="285752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 dirty="0"/>
              <a:t>กิจกรรม /กิจการทั่วไป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2590800" y="962025"/>
            <a:ext cx="3962400" cy="650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h-TH" sz="3600" b="1"/>
              <a:t>ราชการส่วนท้องถิ่นควบคุม</a:t>
            </a:r>
          </a:p>
        </p:txBody>
      </p:sp>
      <p:sp>
        <p:nvSpPr>
          <p:cNvPr id="51212" name="AutoShape 12"/>
          <p:cNvSpPr>
            <a:spLocks noChangeArrowheads="1"/>
          </p:cNvSpPr>
          <p:nvPr/>
        </p:nvSpPr>
        <p:spPr bwMode="auto">
          <a:xfrm>
            <a:off x="5257800" y="4419600"/>
            <a:ext cx="3514725" cy="946150"/>
          </a:xfrm>
          <a:prstGeom prst="cloudCallout">
            <a:avLst>
              <a:gd name="adj1" fmla="val 23306"/>
              <a:gd name="adj2" fmla="val 48491"/>
            </a:avLst>
          </a:prstGeom>
          <a:solidFill>
            <a:srgbClr val="66FFFF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 b="1">
                <a:cs typeface="JasmineUPC" pitchFamily="18" charset="-34"/>
              </a:rPr>
              <a:t>เหตุรำคาญ</a:t>
            </a:r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6705600" y="3216275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381000" y="4419600"/>
            <a:ext cx="1600200" cy="588963"/>
          </a:xfrm>
          <a:prstGeom prst="rect">
            <a:avLst/>
          </a:prstGeom>
          <a:solidFill>
            <a:srgbClr val="FDD7F8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40000"/>
              </a:spcBef>
            </a:pPr>
            <a:r>
              <a:rPr lang="th-TH" sz="3200" b="1">
                <a:cs typeface="IrisUPC" pitchFamily="34" charset="-34"/>
              </a:rPr>
              <a:t>การอนุญาต</a:t>
            </a:r>
          </a:p>
        </p:txBody>
      </p:sp>
      <p:pic>
        <p:nvPicPr>
          <p:cNvPr id="51215" name="Picture 15" descr="Occup1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0063" y="2149475"/>
            <a:ext cx="1150937" cy="1171575"/>
          </a:xfrm>
          <a:prstGeom prst="rect">
            <a:avLst/>
          </a:prstGeom>
          <a:noFill/>
        </p:spPr>
      </p:pic>
      <p:pic>
        <p:nvPicPr>
          <p:cNvPr id="51216" name="Picture 16" descr="Mtoon0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00675" y="1616075"/>
            <a:ext cx="1662113" cy="1752600"/>
          </a:xfrm>
          <a:prstGeom prst="rect">
            <a:avLst/>
          </a:prstGeom>
          <a:noFill/>
        </p:spPr>
      </p:pic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6934200" y="396875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51218" name="AutoShape 18"/>
          <p:cNvSpPr>
            <a:spLocks noChangeArrowheads="1"/>
          </p:cNvSpPr>
          <p:nvPr/>
        </p:nvSpPr>
        <p:spPr bwMode="auto">
          <a:xfrm>
            <a:off x="2590800" y="4038600"/>
            <a:ext cx="533400" cy="990600"/>
          </a:xfrm>
          <a:prstGeom prst="downArrow">
            <a:avLst>
              <a:gd name="adj1" fmla="val 50000"/>
              <a:gd name="adj2" fmla="val 464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19" name="AutoShape 19"/>
          <p:cNvSpPr>
            <a:spLocks noChangeArrowheads="1"/>
          </p:cNvSpPr>
          <p:nvPr/>
        </p:nvSpPr>
        <p:spPr bwMode="auto">
          <a:xfrm>
            <a:off x="914400" y="3962400"/>
            <a:ext cx="533400" cy="533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0" name="AutoShape 20"/>
          <p:cNvSpPr>
            <a:spLocks noChangeArrowheads="1"/>
          </p:cNvSpPr>
          <p:nvPr/>
        </p:nvSpPr>
        <p:spPr bwMode="auto">
          <a:xfrm rot="-3715636">
            <a:off x="4191000" y="3581400"/>
            <a:ext cx="533400" cy="16002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1" name="AutoShape 21"/>
          <p:cNvSpPr>
            <a:spLocks noChangeArrowheads="1"/>
          </p:cNvSpPr>
          <p:nvPr/>
        </p:nvSpPr>
        <p:spPr bwMode="auto">
          <a:xfrm>
            <a:off x="6629400" y="39624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2" name="AutoShape 22"/>
          <p:cNvSpPr>
            <a:spLocks noChangeArrowheads="1"/>
          </p:cNvSpPr>
          <p:nvPr/>
        </p:nvSpPr>
        <p:spPr bwMode="auto">
          <a:xfrm>
            <a:off x="6324600" y="5562600"/>
            <a:ext cx="1981200" cy="990600"/>
          </a:xfrm>
          <a:prstGeom prst="irregularSeal1">
            <a:avLst/>
          </a:prstGeom>
          <a:solidFill>
            <a:schemeClr val="accent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6553200" y="575945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th-TH" sz="2400" b="1"/>
              <a:t>ไม่ควรเกิด</a:t>
            </a:r>
            <a:br>
              <a:rPr lang="th-TH" sz="2400" b="1"/>
            </a:br>
            <a:r>
              <a:rPr lang="th-TH" sz="2400" b="1"/>
              <a:t>เหตุรำคาญ</a:t>
            </a:r>
          </a:p>
        </p:txBody>
      </p:sp>
      <p:sp>
        <p:nvSpPr>
          <p:cNvPr id="51225" name="Rectangle 25"/>
          <p:cNvSpPr>
            <a:spLocks noGrp="1" noChangeArrowheads="1"/>
          </p:cNvSpPr>
          <p:nvPr>
            <p:ph type="title"/>
          </p:nvPr>
        </p:nvSpPr>
        <p:spPr>
          <a:xfrm>
            <a:off x="685800" y="196850"/>
            <a:ext cx="7772400" cy="762000"/>
          </a:xfrm>
          <a:noFill/>
          <a:ln/>
        </p:spPr>
        <p:txBody>
          <a:bodyPr>
            <a:spAutoFit/>
          </a:bodyPr>
          <a:lstStyle/>
          <a:p>
            <a:r>
              <a:rPr lang="th-TH" b="1" dirty="0">
                <a:solidFill>
                  <a:srgbClr val="C00000"/>
                </a:solidFill>
              </a:rPr>
              <a:t>ความสัมพันธ์ของกิจการ และ เหตุรำคาญ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ศูนย์กฎหมาย สธ. กรมอนามัย</a:t>
            </a:r>
            <a:endParaRPr lang="th-TH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A9658-0865-407B-88B9-609129EA6FE6}" type="slidenum">
              <a:rPr lang="en-US"/>
              <a:pPr/>
              <a:t>15</a:t>
            </a:fld>
            <a:endParaRPr lang="th-TH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95400" y="228600"/>
            <a:ext cx="6629400" cy="619125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th-TH" sz="4000" b="1">
                <a:latin typeface="Angsana New" pitchFamily="18" charset="-34"/>
              </a:rPr>
              <a:t>ขั้นตอนการแก้ไขปัญหาเหตุรำคาญ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3429000" cy="828675"/>
          </a:xfrm>
          <a:prstGeom prst="rect">
            <a:avLst/>
          </a:prstGeom>
          <a:solidFill>
            <a:srgbClr val="FFEBEB"/>
          </a:solidFill>
          <a:ln w="9525">
            <a:solidFill>
              <a:srgbClr val="FF7C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>
              <a:lnSpc>
                <a:spcPct val="85000"/>
              </a:lnSpc>
            </a:pPr>
            <a:r>
              <a:rPr lang="th-TH" b="1">
                <a:latin typeface="Angsana New" pitchFamily="18" charset="-34"/>
              </a:rPr>
              <a:t>จพถ. /จพส. ต้องตรวจ</a:t>
            </a:r>
          </a:p>
          <a:p>
            <a:pPr marL="533400" indent="-533400">
              <a:lnSpc>
                <a:spcPct val="85000"/>
              </a:lnSpc>
            </a:pPr>
            <a:r>
              <a:rPr lang="th-TH" b="1">
                <a:latin typeface="Angsana New" pitchFamily="18" charset="-34"/>
              </a:rPr>
              <a:t>ข้อเท็จจริงเสมอ [ม.44 (1)-(5)]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19200" y="2514600"/>
            <a:ext cx="2286000" cy="4937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th-TH" sz="3000" b="1">
                <a:latin typeface="Angsana New" pitchFamily="18" charset="-34"/>
              </a:rPr>
              <a:t>ไม่เป็นเหตุรำคาญ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733800" y="2895600"/>
            <a:ext cx="1600200" cy="984250"/>
          </a:xfrm>
          <a:prstGeom prst="rect">
            <a:avLst/>
          </a:prstGeom>
          <a:solidFill>
            <a:srgbClr val="FFCCFF"/>
          </a:solidFill>
          <a:ln w="127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85000"/>
              </a:lnSpc>
            </a:pPr>
            <a:r>
              <a:rPr lang="th-TH" sz="3000" b="1">
                <a:latin typeface="Angsana New" pitchFamily="18" charset="-34"/>
              </a:rPr>
              <a:t>เหตุรำคาญธรรมดา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943600" y="2895600"/>
            <a:ext cx="2286000" cy="990600"/>
          </a:xfrm>
          <a:prstGeom prst="rect">
            <a:avLst/>
          </a:prstGeom>
          <a:solidFill>
            <a:srgbClr val="99FFCC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85000"/>
              </a:lnSpc>
            </a:pPr>
            <a:r>
              <a:rPr lang="th-TH" sz="3000" b="1">
                <a:latin typeface="Angsana New" pitchFamily="18" charset="-34"/>
              </a:rPr>
              <a:t>ฝ่าฝืนข้อกำหนดของท้องถิ่นด้วย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495800" y="5629275"/>
            <a:ext cx="2362200" cy="923925"/>
          </a:xfrm>
          <a:prstGeom prst="rect">
            <a:avLst/>
          </a:prstGeom>
          <a:solidFill>
            <a:srgbClr val="CCFFFF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85000"/>
              </a:lnSpc>
            </a:pPr>
            <a:r>
              <a:rPr lang="th-TH" sz="3000" b="1">
                <a:latin typeface="Angsana New" pitchFamily="18" charset="-34"/>
              </a:rPr>
              <a:t>สั่งหยุดทันที</a:t>
            </a:r>
          </a:p>
          <a:p>
            <a:pPr algn="ctr" eaLnBrk="0" hangingPunct="0">
              <a:lnSpc>
                <a:spcPct val="85000"/>
              </a:lnSpc>
            </a:pPr>
            <a:r>
              <a:rPr lang="th-TH" sz="3000" b="1">
                <a:latin typeface="Angsana New" pitchFamily="18" charset="-34"/>
              </a:rPr>
              <a:t>(ม.45 / ม.46 ว.2)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09600" y="3657600"/>
            <a:ext cx="1371600" cy="515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</a:rPr>
              <a:t>แจ้งผู้ร้อง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2514600" y="4451350"/>
            <a:ext cx="1828800" cy="1344613"/>
          </a:xfrm>
          <a:prstGeom prst="downArrowCallout">
            <a:avLst>
              <a:gd name="adj1" fmla="val 21963"/>
              <a:gd name="adj2" fmla="val 33883"/>
              <a:gd name="adj3" fmla="val 25787"/>
              <a:gd name="adj4" fmla="val 66699"/>
            </a:avLst>
          </a:prstGeom>
          <a:solidFill>
            <a:srgbClr val="FFCCF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th-TH" sz="3200" b="1">
                <a:latin typeface="Angsana New" pitchFamily="18" charset="-34"/>
              </a:rPr>
              <a:t>ดำเนินการตามมาตรา 27,28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3068638" y="5853113"/>
            <a:ext cx="647700" cy="609600"/>
          </a:xfrm>
          <a:prstGeom prst="star16">
            <a:avLst>
              <a:gd name="adj" fmla="val 375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60000"/>
              </a:lnSpc>
            </a:pPr>
            <a:r>
              <a:rPr lang="th-TH" sz="4000" b="1">
                <a:solidFill>
                  <a:schemeClr val="bg1"/>
                </a:solidFill>
                <a:latin typeface="Angsana New" pitchFamily="18" charset="-34"/>
              </a:rPr>
              <a:t>1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4953000" y="1600200"/>
            <a:ext cx="38100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6400800" y="1676400"/>
            <a:ext cx="228600" cy="304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3505200" y="1676400"/>
            <a:ext cx="914400" cy="8382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685800" y="4419600"/>
            <a:ext cx="1219200" cy="50641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th-TH" sz="3200" b="1">
                <a:latin typeface="Angsana New" pitchFamily="18" charset="-34"/>
              </a:rPr>
              <a:t>เรื่องยุติ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5715000" y="4114800"/>
            <a:ext cx="2209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7010400" y="3886200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7010400" y="4460875"/>
            <a:ext cx="1828800" cy="1273175"/>
          </a:xfrm>
          <a:prstGeom prst="downArrowCallout">
            <a:avLst>
              <a:gd name="adj1" fmla="val 36163"/>
              <a:gd name="adj2" fmla="val 35784"/>
              <a:gd name="adj3" fmla="val 26810"/>
              <a:gd name="adj4" fmla="val 66699"/>
            </a:avLst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3200" b="1">
                <a:latin typeface="Angsana New" pitchFamily="18" charset="-34"/>
              </a:rPr>
              <a:t>ออกคำสั่งตาม มาตรา 45</a:t>
            </a:r>
          </a:p>
        </p:txBody>
      </p:sp>
      <p:sp>
        <p:nvSpPr>
          <p:cNvPr id="19474" name="AutoShape 18"/>
          <p:cNvSpPr>
            <a:spLocks noChangeArrowheads="1"/>
          </p:cNvSpPr>
          <p:nvPr/>
        </p:nvSpPr>
        <p:spPr bwMode="auto">
          <a:xfrm>
            <a:off x="7581900" y="5867400"/>
            <a:ext cx="647700" cy="609600"/>
          </a:xfrm>
          <a:prstGeom prst="star16">
            <a:avLst>
              <a:gd name="adj" fmla="val 3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60000"/>
              </a:lnSpc>
            </a:pPr>
            <a:r>
              <a:rPr lang="th-TH" sz="4000" b="1">
                <a:solidFill>
                  <a:schemeClr val="bg1"/>
                </a:solidFill>
                <a:latin typeface="Angsana New" pitchFamily="18" charset="-34"/>
              </a:rPr>
              <a:t>2</a:t>
            </a:r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>
            <a:off x="1295400" y="3124200"/>
            <a:ext cx="152400" cy="5334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5791200" y="4495800"/>
            <a:ext cx="0" cy="30480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7924800" y="41148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4876800" y="1987550"/>
            <a:ext cx="2286000" cy="571500"/>
          </a:xfrm>
          <a:prstGeom prst="rect">
            <a:avLst/>
          </a:prstGeom>
          <a:solidFill>
            <a:srgbClr val="6600CC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th-TH" sz="3600" b="1">
                <a:solidFill>
                  <a:schemeClr val="bg1"/>
                </a:solidFill>
                <a:latin typeface="Angsana New" pitchFamily="18" charset="-34"/>
              </a:rPr>
              <a:t>เป็นเหตุรำคาญ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124200" y="1096963"/>
            <a:ext cx="1981200" cy="519112"/>
          </a:xfrm>
          <a:prstGeom prst="rect">
            <a:avLst/>
          </a:prstGeom>
          <a:solidFill>
            <a:srgbClr val="FFCCCC"/>
          </a:solidFill>
          <a:ln w="12700">
            <a:solidFill>
              <a:srgbClr val="FF7C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</a:rPr>
              <a:t>กรณีร้องเรียน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5867400" y="1117600"/>
            <a:ext cx="2133600" cy="515938"/>
          </a:xfrm>
          <a:prstGeom prst="rect">
            <a:avLst/>
          </a:prstGeom>
          <a:solidFill>
            <a:srgbClr val="FFCCCC"/>
          </a:solidFill>
          <a:ln w="9525">
            <a:solidFill>
              <a:srgbClr val="FF7C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</a:rPr>
              <a:t>กรณีตรวจตรา</a:t>
            </a:r>
          </a:p>
        </p:txBody>
      </p:sp>
      <p:sp>
        <p:nvSpPr>
          <p:cNvPr id="19481" name="AutoShape 25"/>
          <p:cNvSpPr>
            <a:spLocks noChangeArrowheads="1"/>
          </p:cNvSpPr>
          <p:nvPr/>
        </p:nvSpPr>
        <p:spPr bwMode="auto">
          <a:xfrm>
            <a:off x="4572000" y="4460875"/>
            <a:ext cx="2209800" cy="1177925"/>
          </a:xfrm>
          <a:prstGeom prst="downArrowCallout">
            <a:avLst>
              <a:gd name="adj1" fmla="val 45285"/>
              <a:gd name="adj2" fmla="val 40030"/>
              <a:gd name="adj3" fmla="val 20000"/>
              <a:gd name="adj4" fmla="val 71023"/>
            </a:avLst>
          </a:prstGeom>
          <a:solidFill>
            <a:srgbClr val="CCFFFF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85000"/>
              </a:lnSpc>
            </a:pPr>
            <a:r>
              <a:rPr lang="th-TH" sz="3000" b="1">
                <a:latin typeface="Angsana New" pitchFamily="18" charset="-34"/>
              </a:rPr>
              <a:t>อันตรายร้ายแรงต้องแก้ไขเร่งด่วน</a:t>
            </a:r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5715000" y="41148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 flipH="1">
            <a:off x="5334000" y="2590800"/>
            <a:ext cx="5334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5867400" y="2590800"/>
            <a:ext cx="533400" cy="304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 flipH="1">
            <a:off x="3505200" y="3886200"/>
            <a:ext cx="45720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86" name="AutoShape 30"/>
          <p:cNvSpPr>
            <a:spLocks noChangeArrowheads="1"/>
          </p:cNvSpPr>
          <p:nvPr/>
        </p:nvSpPr>
        <p:spPr bwMode="auto">
          <a:xfrm>
            <a:off x="3886200" y="838200"/>
            <a:ext cx="457200" cy="3048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th-TH"/>
          </a:p>
        </p:txBody>
      </p:sp>
      <p:sp>
        <p:nvSpPr>
          <p:cNvPr id="19487" name="AutoShape 31"/>
          <p:cNvSpPr>
            <a:spLocks noChangeArrowheads="1"/>
          </p:cNvSpPr>
          <p:nvPr/>
        </p:nvSpPr>
        <p:spPr bwMode="auto">
          <a:xfrm>
            <a:off x="6629400" y="838200"/>
            <a:ext cx="457200" cy="3048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th-TH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ศูนย์กฎหมาย สธ. กรมอนามัย</a:t>
            </a:r>
            <a:endParaRPr lang="th-TH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CF52-53B6-46EB-9DC7-E8CACC2BF7CF}" type="slidenum">
              <a:rPr lang="en-US"/>
              <a:pPr/>
              <a:t>16</a:t>
            </a:fld>
            <a:endParaRPr lang="th-TH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813" y="457200"/>
            <a:ext cx="7392987" cy="595313"/>
          </a:xfrm>
          <a:solidFill>
            <a:srgbClr val="FFCCFF"/>
          </a:solidFill>
          <a:ln>
            <a:solidFill>
              <a:srgbClr val="FF3300"/>
            </a:solidFill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th-TH" sz="3600" b="1"/>
              <a:t>การดำเนินการแก้ไขเหตุรำคาญตามมาตรา 27 มาตรา 28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819400" y="1371600"/>
            <a:ext cx="3325813" cy="5889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b="1">
                <a:cs typeface="JasmineUPC" pitchFamily="18" charset="-34"/>
              </a:rPr>
              <a:t>ออกคำสั่ง ม.27 ม.28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304800" y="152400"/>
            <a:ext cx="1219200" cy="1143000"/>
          </a:xfrm>
          <a:prstGeom prst="star16">
            <a:avLst>
              <a:gd name="adj" fmla="val 375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th-TH" sz="5400" b="1"/>
              <a:t>1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505200" y="5349875"/>
            <a:ext cx="2819400" cy="8699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b="1">
                <a:cs typeface="JasmineUPC" pitchFamily="18" charset="-34"/>
              </a:rPr>
              <a:t>จพถ.เข้าจัดการโดยคิดค่าใช้จ่ายจากเจ้าของ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653213" y="5334000"/>
            <a:ext cx="2212975" cy="8699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b="1">
                <a:cs typeface="JasmineUPC" pitchFamily="18" charset="-34"/>
              </a:rPr>
              <a:t>(อันตราย)</a:t>
            </a:r>
          </a:p>
          <a:p>
            <a:pPr algn="ctr">
              <a:lnSpc>
                <a:spcPct val="90000"/>
              </a:lnSpc>
            </a:pPr>
            <a:r>
              <a:rPr lang="th-TH" b="1">
                <a:cs typeface="JasmineUPC" pitchFamily="18" charset="-34"/>
              </a:rPr>
              <a:t>สั่งห้ามใช้สถานที่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762000" y="5353050"/>
            <a:ext cx="2565400" cy="12541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b="1">
                <a:cs typeface="JasmineUPC" pitchFamily="18" charset="-34"/>
              </a:rPr>
              <a:t>(อันตราย)</a:t>
            </a:r>
          </a:p>
          <a:p>
            <a:pPr algn="ctr">
              <a:lnSpc>
                <a:spcPct val="90000"/>
              </a:lnSpc>
            </a:pPr>
            <a:r>
              <a:rPr lang="th-TH" b="1">
                <a:cs typeface="JasmineUPC" pitchFamily="18" charset="-34"/>
              </a:rPr>
              <a:t>เข้าดำเนินการโดยคิดค่าใช้จ่าย</a:t>
            </a:r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3657600" y="4495800"/>
            <a:ext cx="1646238" cy="587375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3200" b="1">
                <a:cs typeface="JasmineUPC" pitchFamily="18" charset="-34"/>
              </a:rPr>
              <a:t>ดำเนินคดี</a:t>
            </a:r>
            <a:endParaRPr lang="th-TH" sz="3200">
              <a:cs typeface="JasmineUPC" pitchFamily="18" charset="-34"/>
            </a:endParaRP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1295400" y="4289425"/>
            <a:ext cx="1646238" cy="58737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3200" b="1">
                <a:cs typeface="JasmineUPC" pitchFamily="18" charset="-34"/>
              </a:rPr>
              <a:t>ไม่ปฏิบัติ</a:t>
            </a:r>
            <a:endParaRPr lang="th-TH" sz="3200">
              <a:cs typeface="JasmineUPC" pitchFamily="18" charset="-34"/>
            </a:endParaRP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613150" y="3276600"/>
            <a:ext cx="1681163" cy="554038"/>
          </a:xfrm>
          <a:prstGeom prst="roundRect">
            <a:avLst>
              <a:gd name="adj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th-TH" sz="3200" b="1">
                <a:cs typeface="JasmineUPC" pitchFamily="18" charset="-34"/>
              </a:rPr>
              <a:t>ปฏิบัติตาม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6858000" y="3276600"/>
            <a:ext cx="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2057400" y="3297238"/>
            <a:ext cx="0" cy="9699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2971800" y="4648200"/>
            <a:ext cx="5873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5334000" y="4648200"/>
            <a:ext cx="7048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3733800" y="3754438"/>
            <a:ext cx="1447800" cy="554037"/>
          </a:xfrm>
          <a:prstGeom prst="roundRect">
            <a:avLst>
              <a:gd name="adj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th-TH" sz="3200" b="1">
                <a:cs typeface="JasmineUPC" pitchFamily="18" charset="-34"/>
              </a:rPr>
              <a:t>เรื่องยุติ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438400" y="3581400"/>
            <a:ext cx="1143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2438400" y="3276600"/>
            <a:ext cx="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6553200" y="32766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838200" y="2362200"/>
            <a:ext cx="2478088" cy="93027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th-TH" sz="3200" b="1">
                <a:cs typeface="JasmineUPC" pitchFamily="18" charset="-34"/>
              </a:rPr>
              <a:t>ผู้ก่อเหตุ</a:t>
            </a:r>
          </a:p>
          <a:p>
            <a:pPr algn="ctr">
              <a:lnSpc>
                <a:spcPct val="85000"/>
              </a:lnSpc>
            </a:pPr>
            <a:r>
              <a:rPr lang="th-TH" sz="3200">
                <a:cs typeface="JasmineUPC" pitchFamily="18" charset="-34"/>
              </a:rPr>
              <a:t>(ที่สาธารณะ)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5397500" y="2363788"/>
            <a:ext cx="3213100" cy="9302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th-TH" sz="3200" b="1">
                <a:cs typeface="JasmineUPC" pitchFamily="18" charset="-34"/>
              </a:rPr>
              <a:t>เจ้าของ/ผู้ครอบครอง</a:t>
            </a:r>
          </a:p>
          <a:p>
            <a:pPr algn="ctr">
              <a:lnSpc>
                <a:spcPct val="85000"/>
              </a:lnSpc>
            </a:pPr>
            <a:r>
              <a:rPr lang="th-TH" sz="3200">
                <a:cs typeface="JasmineUPC" pitchFamily="18" charset="-34"/>
              </a:rPr>
              <a:t>(สถานที่เอกชน)</a:t>
            </a: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>
            <a:off x="5349875" y="3581400"/>
            <a:ext cx="12033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2057400" y="4876800"/>
            <a:ext cx="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7696200" y="5105400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5486400" y="5105400"/>
            <a:ext cx="2209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5486400" y="5105400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6858000" y="48006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07" name="AutoShape 27"/>
          <p:cNvSpPr>
            <a:spLocks noChangeArrowheads="1"/>
          </p:cNvSpPr>
          <p:nvPr/>
        </p:nvSpPr>
        <p:spPr bwMode="auto">
          <a:xfrm>
            <a:off x="6049963" y="4248150"/>
            <a:ext cx="1646237" cy="5873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3200" b="1">
                <a:cs typeface="JasmineUPC" pitchFamily="18" charset="-34"/>
              </a:rPr>
              <a:t>ไม่ปฏิบัติ</a:t>
            </a:r>
            <a:endParaRPr lang="th-TH" sz="3200">
              <a:cs typeface="JasmineUPC" pitchFamily="18" charset="-34"/>
            </a:endParaRPr>
          </a:p>
        </p:txBody>
      </p:sp>
      <p:sp>
        <p:nvSpPr>
          <p:cNvPr id="20508" name="AutoShape 28"/>
          <p:cNvSpPr>
            <a:spLocks noChangeArrowheads="1"/>
          </p:cNvSpPr>
          <p:nvPr/>
        </p:nvSpPr>
        <p:spPr bwMode="auto">
          <a:xfrm rot="5400000">
            <a:off x="4533900" y="2057400"/>
            <a:ext cx="609600" cy="5334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509" name="AutoShape 29"/>
          <p:cNvSpPr>
            <a:spLocks noChangeArrowheads="1"/>
          </p:cNvSpPr>
          <p:nvPr/>
        </p:nvSpPr>
        <p:spPr bwMode="auto">
          <a:xfrm rot="16200000" flipH="1">
            <a:off x="3581400" y="2016125"/>
            <a:ext cx="609600" cy="6096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ศูนย์กฎหมาย สธ. กรมอนามัย</a:t>
            </a:r>
            <a:endParaRPr lang="th-TH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9083-0616-4E09-9436-B11F2C371E33}" type="slidenum">
              <a:rPr lang="en-US"/>
              <a:pPr/>
              <a:t>17</a:t>
            </a:fld>
            <a:endParaRPr lang="th-TH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04800" y="4170386"/>
            <a:ext cx="3048000" cy="2544762"/>
          </a:xfrm>
          <a:prstGeom prst="rect">
            <a:avLst/>
          </a:prstGeom>
          <a:solidFill>
            <a:srgbClr val="C2FFAD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 dirty="0">
                <a:latin typeface="Times New Roman" pitchFamily="18" charset="0"/>
                <a:cs typeface="IrisUPC" pitchFamily="34" charset="-34"/>
              </a:rPr>
              <a:t> </a:t>
            </a:r>
            <a:r>
              <a:rPr lang="th-TH" sz="3200" b="1" u="sng" dirty="0">
                <a:latin typeface="Angsana New" pitchFamily="18" charset="-34"/>
              </a:rPr>
              <a:t>ไม่ปฏิบัติตาม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th-TH" sz="3200" b="1" dirty="0">
                <a:latin typeface="Times New Roman" pitchFamily="18" charset="0"/>
                <a:cs typeface="IrisUPC" pitchFamily="34" charset="-34"/>
              </a:rPr>
              <a:t> พรบ.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th-TH" sz="3200" b="1" dirty="0">
                <a:latin typeface="Times New Roman" pitchFamily="18" charset="0"/>
                <a:cs typeface="IrisUPC" pitchFamily="34" charset="-34"/>
              </a:rPr>
              <a:t> กฎกระทรวง/ประกาศฯ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th-TH" sz="3200" b="1" dirty="0">
                <a:latin typeface="Times New Roman" pitchFamily="18" charset="0"/>
                <a:cs typeface="IrisUPC" pitchFamily="34" charset="-34"/>
              </a:rPr>
              <a:t> ข้อกำหนดของท้องถิ่น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th-TH" sz="3200" b="1" dirty="0">
                <a:latin typeface="Times New Roman" pitchFamily="18" charset="0"/>
                <a:cs typeface="IrisUPC" pitchFamily="34" charset="-34"/>
              </a:rPr>
              <a:t> คำสั่ง จพถ.ที่กำหนดเกี่ยวกับกิจการนั้น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711200"/>
          </a:xfrm>
          <a:solidFill>
            <a:srgbClr val="CCFFFF"/>
          </a:solidFill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r>
              <a:rPr lang="th-TH" sz="4000" b="1">
                <a:cs typeface="FreesiaUPC" pitchFamily="34" charset="-34"/>
              </a:rPr>
              <a:t>การออกคำสั่งของเจ้าพนักงานท้องถิ่น ตาม ม.๔๕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495800" y="4876800"/>
            <a:ext cx="1676400" cy="650875"/>
          </a:xfrm>
          <a:prstGeom prst="rect">
            <a:avLst/>
          </a:prstGeom>
          <a:solidFill>
            <a:srgbClr val="99FF99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 b="1"/>
              <a:t>แก้ไข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4670425" y="5884863"/>
            <a:ext cx="1687525" cy="744537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rgbClr val="0066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800" b="1">
                <a:latin typeface="Angsana New" pitchFamily="18" charset="-34"/>
              </a:rPr>
              <a:t>เรื่องยุติ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876800" y="3352800"/>
            <a:ext cx="2266968" cy="1138238"/>
          </a:xfrm>
          <a:prstGeom prst="rect">
            <a:avLst/>
          </a:prstGeom>
          <a:solidFill>
            <a:srgbClr val="FFFF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th-TH" sz="3600" b="1" dirty="0"/>
              <a:t>ไม่แก้ไข</a:t>
            </a:r>
          </a:p>
          <a:p>
            <a:pPr algn="ctr"/>
            <a:r>
              <a:rPr lang="th-TH" sz="3200" b="1" dirty="0"/>
              <a:t>(ไม่มีเหตุอันควร)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143636" y="2514600"/>
            <a:ext cx="2543164" cy="650875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 b="1" dirty="0"/>
              <a:t>ออกคำสั่งให้หยุด 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214546" y="3170238"/>
            <a:ext cx="2052654" cy="1754326"/>
          </a:xfrm>
          <a:prstGeom prst="rect">
            <a:avLst/>
          </a:prstGeom>
          <a:solidFill>
            <a:srgbClr val="58F26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 b="1" dirty="0"/>
              <a:t>ผู้ดำเนินกิจการตาม พรบ.นี้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371600" y="1447800"/>
            <a:ext cx="3733800" cy="10763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b="1"/>
              <a:t>๑) ออกคำสั่งปรับปรุง/แก้ไข</a:t>
            </a:r>
            <a:br>
              <a:rPr lang="th-TH" sz="3200" b="1"/>
            </a:br>
            <a:r>
              <a:rPr lang="th-TH" sz="3200" b="1"/>
              <a:t>(ไม่น้อยกว่า๗วัน)</a:t>
            </a: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3124200" y="2590800"/>
            <a:ext cx="6096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th-TH"/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124200" y="990600"/>
            <a:ext cx="6096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th-TH"/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6934200" y="990600"/>
            <a:ext cx="533400" cy="1524000"/>
          </a:xfrm>
          <a:prstGeom prst="downArrow">
            <a:avLst>
              <a:gd name="adj1" fmla="val 37500"/>
              <a:gd name="adj2" fmla="val 35714"/>
            </a:avLst>
          </a:prstGeom>
          <a:solidFill>
            <a:srgbClr val="FFFF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th-TH"/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4343400" y="3657600"/>
            <a:ext cx="533400" cy="457200"/>
          </a:xfrm>
          <a:prstGeom prst="rightArrow">
            <a:avLst>
              <a:gd name="adj1" fmla="val 50000"/>
              <a:gd name="adj2" fmla="val 29167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>
            <a:off x="5127625" y="54102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th-TH"/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 rot="5400000">
            <a:off x="3733800" y="4419600"/>
            <a:ext cx="762000" cy="762000"/>
          </a:xfrm>
          <a:custGeom>
            <a:avLst/>
            <a:gdLst>
              <a:gd name="G0" fmla="+- 10755 0 0"/>
              <a:gd name="G1" fmla="+- 18000 0 0"/>
              <a:gd name="G2" fmla="+- 8190 0 0"/>
              <a:gd name="G3" fmla="*/ 10755 1 2"/>
              <a:gd name="G4" fmla="+- G3 10800 0"/>
              <a:gd name="G5" fmla="+- 21600 10755 18000"/>
              <a:gd name="G6" fmla="+- 18000 8190 0"/>
              <a:gd name="G7" fmla="*/ G6 1 2"/>
              <a:gd name="G8" fmla="*/ 18000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000 1 2"/>
              <a:gd name="G15" fmla="+- G5 0 G4"/>
              <a:gd name="G16" fmla="+- G0 0 G4"/>
              <a:gd name="G17" fmla="*/ G2 G15 G16"/>
              <a:gd name="T0" fmla="*/ 16178 w 21600"/>
              <a:gd name="T1" fmla="*/ 0 h 21600"/>
              <a:gd name="T2" fmla="*/ 10755 w 21600"/>
              <a:gd name="T3" fmla="*/ 8190 h 21600"/>
              <a:gd name="T4" fmla="*/ 0 w 21600"/>
              <a:gd name="T5" fmla="*/ 19414 h 21600"/>
              <a:gd name="T6" fmla="*/ 9000 w 21600"/>
              <a:gd name="T7" fmla="*/ 21600 h 21600"/>
              <a:gd name="T8" fmla="*/ 18000 w 21600"/>
              <a:gd name="T9" fmla="*/ 15714 h 21600"/>
              <a:gd name="T10" fmla="*/ 21600 w 21600"/>
              <a:gd name="T11" fmla="*/ 819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178" y="0"/>
                </a:moveTo>
                <a:lnTo>
                  <a:pt x="10755" y="8190"/>
                </a:lnTo>
                <a:lnTo>
                  <a:pt x="14355" y="8190"/>
                </a:lnTo>
                <a:lnTo>
                  <a:pt x="14355" y="17226"/>
                </a:lnTo>
                <a:lnTo>
                  <a:pt x="0" y="17226"/>
                </a:lnTo>
                <a:lnTo>
                  <a:pt x="0" y="21600"/>
                </a:lnTo>
                <a:lnTo>
                  <a:pt x="18000" y="21600"/>
                </a:lnTo>
                <a:lnTo>
                  <a:pt x="18000" y="8190"/>
                </a:lnTo>
                <a:lnTo>
                  <a:pt x="21600" y="819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 rot="-143156">
            <a:off x="7010400" y="3200400"/>
            <a:ext cx="762000" cy="762000"/>
          </a:xfrm>
          <a:custGeom>
            <a:avLst/>
            <a:gdLst>
              <a:gd name="G0" fmla="+- 10755 0 0"/>
              <a:gd name="G1" fmla="+- 18000 0 0"/>
              <a:gd name="G2" fmla="+- 8190 0 0"/>
              <a:gd name="G3" fmla="*/ 10755 1 2"/>
              <a:gd name="G4" fmla="+- G3 10800 0"/>
              <a:gd name="G5" fmla="+- 21600 10755 18000"/>
              <a:gd name="G6" fmla="+- 18000 8190 0"/>
              <a:gd name="G7" fmla="*/ G6 1 2"/>
              <a:gd name="G8" fmla="*/ 18000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000 1 2"/>
              <a:gd name="G15" fmla="+- G5 0 G4"/>
              <a:gd name="G16" fmla="+- G0 0 G4"/>
              <a:gd name="G17" fmla="*/ G2 G15 G16"/>
              <a:gd name="T0" fmla="*/ 16178 w 21600"/>
              <a:gd name="T1" fmla="*/ 0 h 21600"/>
              <a:gd name="T2" fmla="*/ 10755 w 21600"/>
              <a:gd name="T3" fmla="*/ 8190 h 21600"/>
              <a:gd name="T4" fmla="*/ 0 w 21600"/>
              <a:gd name="T5" fmla="*/ 19414 h 21600"/>
              <a:gd name="T6" fmla="*/ 9000 w 21600"/>
              <a:gd name="T7" fmla="*/ 21600 h 21600"/>
              <a:gd name="T8" fmla="*/ 18000 w 21600"/>
              <a:gd name="T9" fmla="*/ 15714 h 21600"/>
              <a:gd name="T10" fmla="*/ 21600 w 21600"/>
              <a:gd name="T11" fmla="*/ 819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178" y="0"/>
                </a:moveTo>
                <a:lnTo>
                  <a:pt x="10755" y="8190"/>
                </a:lnTo>
                <a:lnTo>
                  <a:pt x="14355" y="8190"/>
                </a:lnTo>
                <a:lnTo>
                  <a:pt x="14355" y="17226"/>
                </a:lnTo>
                <a:lnTo>
                  <a:pt x="0" y="17226"/>
                </a:lnTo>
                <a:lnTo>
                  <a:pt x="0" y="21600"/>
                </a:lnTo>
                <a:lnTo>
                  <a:pt x="18000" y="21600"/>
                </a:lnTo>
                <a:lnTo>
                  <a:pt x="18000" y="8190"/>
                </a:lnTo>
                <a:lnTo>
                  <a:pt x="21600" y="8190"/>
                </a:ln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5638800" y="12954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 b="1">
                <a:solidFill>
                  <a:srgbClr val="CC3300"/>
                </a:solidFill>
              </a:rPr>
              <a:t>กรณีอันตรายร้ายแรง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ศูนย์กฎหมาย สธ. กรมอนามัย</a:t>
            </a:r>
            <a:endParaRPr lang="th-TH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B8FDE-072D-440C-ADD6-9AE77618B7CB}" type="slidenum">
              <a:rPr lang="en-US"/>
              <a:pPr/>
              <a:t>18</a:t>
            </a:fld>
            <a:endParaRPr lang="th-TH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81000" y="379413"/>
            <a:ext cx="6934200" cy="839787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th-TH" sz="4800" b="1">
                <a:solidFill>
                  <a:srgbClr val="FFFF00"/>
                </a:solidFill>
                <a:latin typeface="Times New Roman" pitchFamily="18" charset="0"/>
                <a:cs typeface="IrisUPC" pitchFamily="34" charset="-34"/>
              </a:rPr>
              <a:t>การออกคำสั่งของ จพง. </a:t>
            </a:r>
            <a:r>
              <a:rPr lang="th-TH" sz="4800" b="1">
                <a:solidFill>
                  <a:srgbClr val="FFFF00"/>
                </a:solidFill>
                <a:latin typeface="Angsana New" pitchFamily="18" charset="-34"/>
              </a:rPr>
              <a:t>สาธารณสุข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791200" y="1676400"/>
            <a:ext cx="3138518" cy="1320800"/>
          </a:xfrm>
          <a:prstGeom prst="rect">
            <a:avLst/>
          </a:prstGeom>
          <a:solidFill>
            <a:srgbClr val="D3FF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marL="361950" indent="-361950" eaLnBrk="0" hangingPunct="0">
              <a:spcBef>
                <a:spcPct val="50000"/>
              </a:spcBef>
            </a:pPr>
            <a:r>
              <a:rPr lang="th-TH" sz="4000" b="1" dirty="0">
                <a:latin typeface="Angsana New" pitchFamily="18" charset="-34"/>
              </a:rPr>
              <a:t>๑.แจ้ง จพง.ท้องถิ่น</a:t>
            </a:r>
            <a:br>
              <a:rPr lang="th-TH" sz="4000" b="1" dirty="0">
                <a:latin typeface="Angsana New" pitchFamily="18" charset="-34"/>
              </a:rPr>
            </a:br>
            <a:r>
              <a:rPr lang="th-TH" sz="4000" b="1" dirty="0">
                <a:latin typeface="Angsana New" pitchFamily="18" charset="-34"/>
              </a:rPr>
              <a:t>เพื่อออกคำสั่ง      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28600" y="1546225"/>
            <a:ext cx="5029200" cy="1654175"/>
          </a:xfrm>
          <a:prstGeom prst="rect">
            <a:avLst/>
          </a:prstGeom>
          <a:solidFill>
            <a:srgbClr val="FFFFB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th-TH" sz="4000" b="1">
                <a:solidFill>
                  <a:srgbClr val="009900"/>
                </a:solidFill>
                <a:latin typeface="Times New Roman" pitchFamily="18" charset="0"/>
                <a:cs typeface="IrisUPC" pitchFamily="34" charset="-34"/>
              </a:rPr>
              <a:t>เมื่อพบว่ามีการปฏิบัติที่ไม่ถูกต้อง</a:t>
            </a:r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th-TH" sz="4000" b="1">
                <a:solidFill>
                  <a:srgbClr val="009900"/>
                </a:solidFill>
                <a:latin typeface="Times New Roman" pitchFamily="18" charset="0"/>
                <a:cs typeface="IrisUPC" pitchFamily="34" charset="-34"/>
              </a:rPr>
              <a:t> บทแห่งพระราชบัญญัตินี้</a:t>
            </a:r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th-TH" sz="4000" b="1">
                <a:solidFill>
                  <a:srgbClr val="009900"/>
                </a:solidFill>
                <a:latin typeface="Times New Roman" pitchFamily="18" charset="0"/>
                <a:cs typeface="IrisUPC" pitchFamily="34" charset="-34"/>
              </a:rPr>
              <a:t> ข้อบัญญัติของท้องถิ่น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3810000"/>
            <a:ext cx="7620000" cy="2298700"/>
          </a:xfrm>
          <a:prstGeom prst="rect">
            <a:avLst/>
          </a:prstGeom>
          <a:solidFill>
            <a:srgbClr val="FEE8FC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276225" indent="-276225" algn="ctr" eaLnBrk="0" hangingPunct="0">
              <a:lnSpc>
                <a:spcPct val="90000"/>
              </a:lnSpc>
              <a:tabLst>
                <a:tab pos="276225" algn="l"/>
              </a:tabLst>
            </a:pPr>
            <a:r>
              <a:rPr lang="th-TH" sz="4000" b="1" u="sng">
                <a:solidFill>
                  <a:srgbClr val="A50021"/>
                </a:solidFill>
                <a:latin typeface="Times New Roman" pitchFamily="18" charset="0"/>
                <a:cs typeface="IrisUPC" pitchFamily="34" charset="-34"/>
              </a:rPr>
              <a:t>ภายใต้เงื่อนไข</a:t>
            </a:r>
            <a:r>
              <a:rPr lang="th-TH" sz="4000" b="1">
                <a:solidFill>
                  <a:schemeClr val="accent2"/>
                </a:solidFill>
                <a:latin typeface="Times New Roman" pitchFamily="18" charset="0"/>
                <a:cs typeface="IrisUPC" pitchFamily="34" charset="-34"/>
              </a:rPr>
              <a:t> </a:t>
            </a:r>
          </a:p>
          <a:p>
            <a:pPr marL="276225" indent="-276225" eaLnBrk="0" hangingPunct="0">
              <a:lnSpc>
                <a:spcPct val="90000"/>
              </a:lnSpc>
              <a:buFontTx/>
              <a:buChar char="•"/>
              <a:tabLst>
                <a:tab pos="276225" algn="l"/>
              </a:tabLst>
            </a:pPr>
            <a:r>
              <a:rPr lang="th-TH" sz="4000" b="1">
                <a:solidFill>
                  <a:schemeClr val="accent2"/>
                </a:solidFill>
                <a:latin typeface="Times New Roman" pitchFamily="18" charset="0"/>
                <a:cs typeface="IrisUPC" pitchFamily="34" charset="-34"/>
              </a:rPr>
              <a:t> กรณีที่เป็นอันตรายร้ายแรงต้องแก้ไขโดยเร่งด่วน</a:t>
            </a:r>
          </a:p>
          <a:p>
            <a:pPr marL="276225" indent="-276225" eaLnBrk="0" hangingPunct="0">
              <a:lnSpc>
                <a:spcPct val="90000"/>
              </a:lnSpc>
              <a:buFontTx/>
              <a:buChar char="•"/>
              <a:tabLst>
                <a:tab pos="276225" algn="l"/>
              </a:tabLst>
            </a:pPr>
            <a:r>
              <a:rPr lang="th-TH" sz="4000" b="1">
                <a:solidFill>
                  <a:schemeClr val="accent2"/>
                </a:solidFill>
                <a:latin typeface="Times New Roman" pitchFamily="18" charset="0"/>
                <a:cs typeface="IrisUPC" pitchFamily="34" charset="-34"/>
              </a:rPr>
              <a:t>มีผลกระทบต่อสภาวะความเป็นอยู่ที่เหมาะสมกับการดำรงชีพ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5867400" y="3352800"/>
            <a:ext cx="2590800" cy="7112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61950" indent="-361950" eaLnBrk="0" hangingPunct="0">
              <a:spcBef>
                <a:spcPct val="50000"/>
              </a:spcBef>
            </a:pPr>
            <a:r>
              <a:rPr lang="th-TH" sz="4000" b="1">
                <a:latin typeface="Times New Roman" pitchFamily="18" charset="0"/>
                <a:cs typeface="IrisUPC" pitchFamily="34" charset="-34"/>
              </a:rPr>
              <a:t>๒.ออกคำสั่งเอง      </a:t>
            </a: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5181600" y="2133600"/>
            <a:ext cx="762000" cy="4572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 rot="1902681">
            <a:off x="5040313" y="3082925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ศุมล ศรีสุขวัฒนา ศูนย์บริหารกฎหมายฯ กรมอนามัย</a:t>
            </a:r>
            <a:endParaRPr lang="th-TH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5973763" cy="477838"/>
          </a:xfrm>
          <a:solidFill>
            <a:srgbClr val="CCFFFF"/>
          </a:solidFill>
          <a:ln>
            <a:solidFill>
              <a:schemeClr val="accent2"/>
            </a:solidFill>
          </a:ln>
        </p:spPr>
        <p:txBody>
          <a:bodyPr wrap="none"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th-TH" sz="3600" b="1" smtClean="0">
                <a:cs typeface="FreesiaUPC" pitchFamily="34" charset="-34"/>
              </a:rPr>
              <a:t>การออกคำสั่งของเจ้าพนักงานท้องถิ่น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1143000" y="2190750"/>
            <a:ext cx="838200" cy="528638"/>
          </a:xfrm>
          <a:prstGeom prst="rect">
            <a:avLst/>
          </a:prstGeom>
          <a:solidFill>
            <a:srgbClr val="99FF99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>
                <a:effectLst/>
              </a:rPr>
              <a:t>แก้ไข</a:t>
            </a:r>
          </a:p>
        </p:txBody>
      </p:sp>
      <p:sp>
        <p:nvSpPr>
          <p:cNvPr id="39941" name="AutoShape 4"/>
          <p:cNvSpPr>
            <a:spLocks noChangeArrowheads="1"/>
          </p:cNvSpPr>
          <p:nvPr/>
        </p:nvSpPr>
        <p:spPr bwMode="auto">
          <a:xfrm>
            <a:off x="808038" y="2990850"/>
            <a:ext cx="1355725" cy="574675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>
                <a:effectLst/>
              </a:rPr>
              <a:t>เรื่องยุติ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2590800" y="2190750"/>
            <a:ext cx="1905000" cy="8334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3200" b="1">
                <a:effectLst/>
                <a:latin typeface="Angsana New" pitchFamily="18" charset="-34"/>
              </a:rPr>
              <a:t>ไม่แก้ไข</a:t>
            </a:r>
          </a:p>
          <a:p>
            <a:pPr algn="ctr">
              <a:lnSpc>
                <a:spcPct val="80000"/>
              </a:lnSpc>
            </a:pPr>
            <a:r>
              <a:rPr lang="th-TH" b="1">
                <a:effectLst/>
                <a:latin typeface="Angsana New" pitchFamily="18" charset="-34"/>
              </a:rPr>
              <a:t>(ไม่มีเหตุอันควร)</a:t>
            </a:r>
          </a:p>
        </p:txBody>
      </p:sp>
      <p:sp>
        <p:nvSpPr>
          <p:cNvPr id="39943" name="Text Box 6"/>
          <p:cNvSpPr txBox="1">
            <a:spLocks noChangeArrowheads="1"/>
          </p:cNvSpPr>
          <p:nvPr/>
        </p:nvSpPr>
        <p:spPr bwMode="auto">
          <a:xfrm>
            <a:off x="1295400" y="3790950"/>
            <a:ext cx="2514600" cy="528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>
                <a:effectLst/>
                <a:latin typeface="Angsana New" pitchFamily="18" charset="-34"/>
              </a:rPr>
              <a:t>ออกคำสั่งพักใช้ครั้งที่ </a:t>
            </a:r>
            <a:r>
              <a:rPr lang="en-US" b="1">
                <a:effectLst/>
                <a:latin typeface="Angsana New" pitchFamily="18" charset="-34"/>
              </a:rPr>
              <a:t>2</a:t>
            </a:r>
            <a:endParaRPr lang="th-TH" b="1">
              <a:effectLst/>
              <a:latin typeface="Angsana New" pitchFamily="18" charset="-34"/>
            </a:endParaRPr>
          </a:p>
        </p:txBody>
      </p:sp>
      <p:sp>
        <p:nvSpPr>
          <p:cNvPr id="39944" name="Text Box 7"/>
          <p:cNvSpPr txBox="1">
            <a:spLocks noChangeArrowheads="1"/>
          </p:cNvSpPr>
          <p:nvPr/>
        </p:nvSpPr>
        <p:spPr bwMode="auto">
          <a:xfrm>
            <a:off x="5410200" y="1962150"/>
            <a:ext cx="3200400" cy="1192213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th-TH" b="1">
                <a:effectLst/>
                <a:latin typeface="Angsana New" pitchFamily="18" charset="-34"/>
              </a:rPr>
              <a:t>เจ้าพนักงานท้องถิ่น</a:t>
            </a:r>
          </a:p>
          <a:p>
            <a:pPr algn="ctr">
              <a:lnSpc>
                <a:spcPct val="85000"/>
              </a:lnSpc>
              <a:buFontTx/>
              <a:buChar char="•"/>
            </a:pPr>
            <a:r>
              <a:rPr lang="th-TH" b="1">
                <a:effectLst/>
                <a:latin typeface="Angsana New" pitchFamily="18" charset="-34"/>
              </a:rPr>
              <a:t>ออกคำสั่งให้หยุด(ม.</a:t>
            </a:r>
            <a:r>
              <a:rPr lang="en-US" b="1">
                <a:effectLst/>
                <a:latin typeface="Angsana New" pitchFamily="18" charset="-34"/>
              </a:rPr>
              <a:t>45)</a:t>
            </a:r>
            <a:r>
              <a:rPr lang="th-TH" b="1">
                <a:effectLst/>
                <a:latin typeface="Angsana New" pitchFamily="18" charset="-34"/>
              </a:rPr>
              <a:t>หรือ</a:t>
            </a:r>
          </a:p>
          <a:p>
            <a:pPr algn="ctr">
              <a:lnSpc>
                <a:spcPct val="85000"/>
              </a:lnSpc>
              <a:buFontTx/>
              <a:buChar char="•"/>
            </a:pPr>
            <a:r>
              <a:rPr lang="th-TH" b="1">
                <a:effectLst/>
                <a:latin typeface="Angsana New" pitchFamily="18" charset="-34"/>
              </a:rPr>
              <a:t>สั่งให้พักใช้ใบอนุญาต (ม.</a:t>
            </a:r>
            <a:r>
              <a:rPr lang="en-US" b="1">
                <a:effectLst/>
                <a:latin typeface="Angsana New" pitchFamily="18" charset="-34"/>
              </a:rPr>
              <a:t>59</a:t>
            </a:r>
            <a:r>
              <a:rPr lang="th-TH" b="1">
                <a:effectLst/>
                <a:latin typeface="Angsana New" pitchFamily="18" charset="-34"/>
              </a:rPr>
              <a:t>)</a:t>
            </a:r>
          </a:p>
        </p:txBody>
      </p:sp>
      <p:sp>
        <p:nvSpPr>
          <p:cNvPr id="39945" name="AutoShape 8"/>
          <p:cNvSpPr>
            <a:spLocks noChangeArrowheads="1"/>
          </p:cNvSpPr>
          <p:nvPr/>
        </p:nvSpPr>
        <p:spPr bwMode="auto">
          <a:xfrm>
            <a:off x="5060950" y="3756025"/>
            <a:ext cx="1404938" cy="52705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b="1">
                <a:effectLst/>
              </a:rPr>
              <a:t>ไม่หยุด</a:t>
            </a:r>
            <a:endParaRPr lang="th-TH">
              <a:effectLst/>
            </a:endParaRPr>
          </a:p>
        </p:txBody>
      </p:sp>
      <p:sp>
        <p:nvSpPr>
          <p:cNvPr id="39946" name="AutoShape 9"/>
          <p:cNvSpPr>
            <a:spLocks noChangeArrowheads="1"/>
          </p:cNvSpPr>
          <p:nvPr/>
        </p:nvSpPr>
        <p:spPr bwMode="auto">
          <a:xfrm>
            <a:off x="6889750" y="3741738"/>
            <a:ext cx="1714500" cy="57467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>
                <a:effectLst/>
                <a:latin typeface="Angsana New" pitchFamily="18" charset="-34"/>
              </a:rPr>
              <a:t>หยุด /แก้ไข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1524000" y="1860550"/>
            <a:ext cx="19050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1524000" y="1860550"/>
            <a:ext cx="0" cy="330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429000" y="1860550"/>
            <a:ext cx="0" cy="330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1524000" y="2679700"/>
            <a:ext cx="0" cy="32067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5740400" y="3487738"/>
            <a:ext cx="0" cy="2460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2438400" y="1708150"/>
            <a:ext cx="0" cy="152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39953" name="Text Box 16"/>
          <p:cNvSpPr txBox="1">
            <a:spLocks noChangeArrowheads="1"/>
          </p:cNvSpPr>
          <p:nvPr/>
        </p:nvSpPr>
        <p:spPr bwMode="auto">
          <a:xfrm>
            <a:off x="2286000" y="295275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>
                <a:solidFill>
                  <a:srgbClr val="CC0000"/>
                </a:solidFill>
                <a:effectLst/>
                <a:latin typeface="Angsana New" pitchFamily="18" charset="-34"/>
              </a:rPr>
              <a:t>ความผิดกระทงที่ (1)</a:t>
            </a:r>
          </a:p>
        </p:txBody>
      </p:sp>
      <p:sp>
        <p:nvSpPr>
          <p:cNvPr id="39954" name="Text Box 17"/>
          <p:cNvSpPr txBox="1">
            <a:spLocks noChangeArrowheads="1"/>
          </p:cNvSpPr>
          <p:nvPr/>
        </p:nvSpPr>
        <p:spPr bwMode="auto">
          <a:xfrm>
            <a:off x="457200" y="4876800"/>
            <a:ext cx="4343400" cy="528638"/>
          </a:xfrm>
          <a:prstGeom prst="rect">
            <a:avLst/>
          </a:prstGeom>
          <a:solidFill>
            <a:srgbClr val="FFE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>
                <a:effectLst/>
                <a:latin typeface="Angsana New" pitchFamily="18" charset="-34"/>
              </a:rPr>
              <a:t>ออกคำสั่งเพิกถอนใบอนุญาต (เงื่อนไขข้อ </a:t>
            </a:r>
            <a:r>
              <a:rPr lang="en-US" b="1">
                <a:effectLst/>
                <a:latin typeface="Angsana New" pitchFamily="18" charset="-34"/>
              </a:rPr>
              <a:t>2)</a:t>
            </a:r>
            <a:endParaRPr lang="th-TH" b="1">
              <a:effectLst/>
              <a:latin typeface="Angsana New" pitchFamily="18" charset="-34"/>
            </a:endParaRP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495800" y="2495550"/>
            <a:ext cx="8382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5740400" y="3486150"/>
            <a:ext cx="1981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6807200" y="3181350"/>
            <a:ext cx="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7740650" y="3487738"/>
            <a:ext cx="0" cy="2460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2590800" y="4267200"/>
            <a:ext cx="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 flipH="1">
            <a:off x="3810000" y="4019550"/>
            <a:ext cx="1219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39961" name="Text Box 24"/>
          <p:cNvSpPr txBox="1">
            <a:spLocks noChangeArrowheads="1"/>
          </p:cNvSpPr>
          <p:nvPr/>
        </p:nvSpPr>
        <p:spPr bwMode="auto">
          <a:xfrm>
            <a:off x="990600" y="1066800"/>
            <a:ext cx="3276600" cy="82867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th-TH" b="1">
                <a:effectLst/>
                <a:latin typeface="Angsana New" pitchFamily="18" charset="-34"/>
              </a:rPr>
              <a:t>เมื่อเจ้าพนักงานท้องถิ่น</a:t>
            </a:r>
            <a:br>
              <a:rPr lang="th-TH" b="1">
                <a:effectLst/>
                <a:latin typeface="Angsana New" pitchFamily="18" charset="-34"/>
              </a:rPr>
            </a:br>
            <a:r>
              <a:rPr lang="th-TH" b="1">
                <a:effectLst/>
                <a:latin typeface="Angsana New" pitchFamily="18" charset="-34"/>
              </a:rPr>
              <a:t>ออกคำสั่งให้ปรับปรุงตาม ม.</a:t>
            </a:r>
            <a:r>
              <a:rPr lang="en-US" b="1">
                <a:effectLst/>
                <a:latin typeface="Angsana New" pitchFamily="18" charset="-34"/>
              </a:rPr>
              <a:t>45</a:t>
            </a:r>
            <a:endParaRPr lang="th-TH" b="1">
              <a:effectLst/>
              <a:latin typeface="Angsana New" pitchFamily="18" charset="-34"/>
            </a:endParaRPr>
          </a:p>
        </p:txBody>
      </p:sp>
      <p:sp>
        <p:nvSpPr>
          <p:cNvPr id="39962" name="Text Box 25"/>
          <p:cNvSpPr txBox="1">
            <a:spLocks noChangeArrowheads="1"/>
          </p:cNvSpPr>
          <p:nvPr/>
        </p:nvSpPr>
        <p:spPr bwMode="auto">
          <a:xfrm>
            <a:off x="5105400" y="4248150"/>
            <a:ext cx="1371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b="1">
                <a:solidFill>
                  <a:srgbClr val="CC0000"/>
                </a:solidFill>
                <a:effectLst/>
                <a:latin typeface="Angsana New" pitchFamily="18" charset="-34"/>
              </a:rPr>
              <a:t>ความผิดกระทงที่ (</a:t>
            </a:r>
            <a:r>
              <a:rPr lang="en-US" b="1">
                <a:solidFill>
                  <a:srgbClr val="CC0000"/>
                </a:solidFill>
                <a:effectLst/>
                <a:latin typeface="Angsana New" pitchFamily="18" charset="-34"/>
              </a:rPr>
              <a:t>2</a:t>
            </a:r>
            <a:r>
              <a:rPr lang="th-TH" b="1">
                <a:solidFill>
                  <a:srgbClr val="CC0000"/>
                </a:solidFill>
                <a:effectLst/>
                <a:latin typeface="Angsana New" pitchFamily="18" charset="-34"/>
              </a:rPr>
              <a:t>)</a:t>
            </a:r>
          </a:p>
        </p:txBody>
      </p:sp>
      <p:sp>
        <p:nvSpPr>
          <p:cNvPr id="39963" name="Text Box 26"/>
          <p:cNvSpPr txBox="1">
            <a:spLocks noChangeArrowheads="1"/>
          </p:cNvSpPr>
          <p:nvPr/>
        </p:nvSpPr>
        <p:spPr bwMode="auto">
          <a:xfrm>
            <a:off x="7086600" y="4324350"/>
            <a:ext cx="1371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b="1">
                <a:solidFill>
                  <a:srgbClr val="CC0000"/>
                </a:solidFill>
                <a:effectLst/>
                <a:latin typeface="Angsana New" pitchFamily="18" charset="-34"/>
              </a:rPr>
              <a:t>ยังคงผิดกระทงที่ (1)</a:t>
            </a:r>
          </a:p>
        </p:txBody>
      </p:sp>
      <p:sp>
        <p:nvSpPr>
          <p:cNvPr id="39964" name="Text Box 27"/>
          <p:cNvSpPr txBox="1">
            <a:spLocks noChangeArrowheads="1"/>
          </p:cNvSpPr>
          <p:nvPr/>
        </p:nvSpPr>
        <p:spPr bwMode="auto">
          <a:xfrm>
            <a:off x="1371600" y="4205288"/>
            <a:ext cx="2438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>
                <a:solidFill>
                  <a:srgbClr val="CC0000"/>
                </a:solidFill>
                <a:effectLst/>
                <a:latin typeface="Angsana New" pitchFamily="18" charset="-34"/>
              </a:rPr>
              <a:t>ความผิดกระทงที่ (</a:t>
            </a:r>
            <a:r>
              <a:rPr lang="en-US" b="1">
                <a:solidFill>
                  <a:srgbClr val="CC0000"/>
                </a:solidFill>
                <a:effectLst/>
                <a:latin typeface="Angsana New" pitchFamily="18" charset="-34"/>
              </a:rPr>
              <a:t>3</a:t>
            </a:r>
            <a:r>
              <a:rPr lang="th-TH" b="1">
                <a:solidFill>
                  <a:srgbClr val="CC0000"/>
                </a:solidFill>
                <a:effectLst/>
                <a:latin typeface="Angsana New" pitchFamily="18" charset="-34"/>
              </a:rPr>
              <a:t>)</a:t>
            </a:r>
          </a:p>
        </p:txBody>
      </p:sp>
      <p:sp>
        <p:nvSpPr>
          <p:cNvPr id="39965" name="Text Box 28"/>
          <p:cNvSpPr txBox="1">
            <a:spLocks noChangeArrowheads="1"/>
          </p:cNvSpPr>
          <p:nvPr/>
        </p:nvSpPr>
        <p:spPr bwMode="auto">
          <a:xfrm>
            <a:off x="762000" y="53340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>
                <a:solidFill>
                  <a:srgbClr val="CC0000"/>
                </a:solidFill>
                <a:effectLst/>
                <a:latin typeface="Angsana New" pitchFamily="18" charset="-34"/>
              </a:rPr>
              <a:t>ความผิดกระทงที่ (</a:t>
            </a:r>
            <a:r>
              <a:rPr lang="en-US" b="1">
                <a:solidFill>
                  <a:srgbClr val="CC0000"/>
                </a:solidFill>
                <a:effectLst/>
                <a:latin typeface="Angsana New" pitchFamily="18" charset="-34"/>
              </a:rPr>
              <a:t>4</a:t>
            </a:r>
            <a:r>
              <a:rPr lang="th-TH" b="1">
                <a:solidFill>
                  <a:srgbClr val="CC0000"/>
                </a:solidFill>
                <a:effectLst/>
                <a:latin typeface="Angsana New" pitchFamily="18" charset="-34"/>
              </a:rPr>
              <a:t>)</a:t>
            </a:r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3276600" y="5410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3276600" y="5943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39968" name="Text Box 31"/>
          <p:cNvSpPr txBox="1">
            <a:spLocks noChangeArrowheads="1"/>
          </p:cNvSpPr>
          <p:nvPr/>
        </p:nvSpPr>
        <p:spPr bwMode="auto">
          <a:xfrm>
            <a:off x="3657600" y="5638800"/>
            <a:ext cx="1066800" cy="528638"/>
          </a:xfrm>
          <a:prstGeom prst="rect">
            <a:avLst/>
          </a:prstGeom>
          <a:solidFill>
            <a:srgbClr val="99FF99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>
                <a:effectLst/>
              </a:rPr>
              <a:t>เงื่อนไข</a:t>
            </a:r>
          </a:p>
        </p:txBody>
      </p:sp>
      <p:sp>
        <p:nvSpPr>
          <p:cNvPr id="39969" name="Text Box 32"/>
          <p:cNvSpPr txBox="1">
            <a:spLocks noChangeArrowheads="1"/>
          </p:cNvSpPr>
          <p:nvPr/>
        </p:nvSpPr>
        <p:spPr bwMode="auto">
          <a:xfrm>
            <a:off x="5257800" y="5257800"/>
            <a:ext cx="3352800" cy="528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>
                <a:effectLst/>
                <a:latin typeface="Angsana New" pitchFamily="18" charset="-34"/>
              </a:rPr>
              <a:t>(</a:t>
            </a:r>
            <a:r>
              <a:rPr lang="en-US" b="1">
                <a:effectLst/>
                <a:latin typeface="Angsana New" pitchFamily="18" charset="-34"/>
              </a:rPr>
              <a:t>1</a:t>
            </a:r>
            <a:r>
              <a:rPr lang="th-TH" b="1">
                <a:effectLst/>
                <a:latin typeface="Angsana New" pitchFamily="18" charset="-34"/>
              </a:rPr>
              <a:t>) เป็นอันตรายอย่างร้ายแรง</a:t>
            </a:r>
          </a:p>
        </p:txBody>
      </p:sp>
      <p:sp>
        <p:nvSpPr>
          <p:cNvPr id="39970" name="Text Box 33"/>
          <p:cNvSpPr txBox="1">
            <a:spLocks noChangeArrowheads="1"/>
          </p:cNvSpPr>
          <p:nvPr/>
        </p:nvSpPr>
        <p:spPr bwMode="auto">
          <a:xfrm>
            <a:off x="5257800" y="5943600"/>
            <a:ext cx="3429000" cy="528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>
                <a:effectLst/>
                <a:latin typeface="Angsana New" pitchFamily="18" charset="-34"/>
              </a:rPr>
              <a:t>(</a:t>
            </a:r>
            <a:r>
              <a:rPr lang="en-US" b="1">
                <a:effectLst/>
                <a:latin typeface="Angsana New" pitchFamily="18" charset="-34"/>
              </a:rPr>
              <a:t>3</a:t>
            </a:r>
            <a:r>
              <a:rPr lang="th-TH" b="1">
                <a:effectLst/>
                <a:latin typeface="Angsana New" pitchFamily="18" charset="-34"/>
              </a:rPr>
              <a:t>) ต้องคำพิพากษาถึงที่สุดว่าผิด</a:t>
            </a:r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4724400" y="5943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 flipV="1">
            <a:off x="4724400" y="556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ศุมล ศรีสุขวัฒนา ศูนย์บริหารกฎหมายฯ กรมอนามัย</a:t>
            </a:r>
            <a:endParaRPr lang="th-TH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304800" y="685800"/>
            <a:ext cx="3276600" cy="609600"/>
          </a:xfrm>
          <a:prstGeom prst="roundRect">
            <a:avLst>
              <a:gd name="adj" fmla="val 16667"/>
            </a:avLst>
          </a:prstGeom>
          <a:solidFill>
            <a:srgbClr val="FFB9FF"/>
          </a:solidFill>
          <a:ln w="12700">
            <a:solidFill>
              <a:srgbClr val="FF0066"/>
            </a:solidFill>
            <a:round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th-TH" sz="3600" b="1">
                <a:solidFill>
                  <a:schemeClr val="tx2"/>
                </a:solidFill>
                <a:effectLst/>
                <a:latin typeface="LilyUPC" pitchFamily="34" charset="-34"/>
                <a:cs typeface="JasmineUPC" pitchFamily="18" charset="-34"/>
              </a:rPr>
              <a:t>หลักกฎหมายมหาชน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5800" y="3429000"/>
            <a:ext cx="6019800" cy="2847446"/>
          </a:xfrm>
          <a:prstGeom prst="rect">
            <a:avLst/>
          </a:prstGeom>
          <a:solidFill>
            <a:srgbClr val="FFFFCF"/>
          </a:solidFill>
          <a:ln w="12700">
            <a:solidFill>
              <a:srgbClr val="FF99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533400" indent="-533400" eaLnBrk="0" hangingPunct="0">
              <a:lnSpc>
                <a:spcPct val="80000"/>
              </a:lnSpc>
            </a:pPr>
            <a:r>
              <a:rPr lang="th-TH" b="1" dirty="0">
                <a:solidFill>
                  <a:schemeClr val="accent2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1.1) ได้เมื่อ </a:t>
            </a:r>
            <a:r>
              <a:rPr lang="th-TH" b="1" u="sng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มีกฎหมาย</a:t>
            </a:r>
            <a:r>
              <a:rPr lang="th-TH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b="1" dirty="0">
                <a:solidFill>
                  <a:schemeClr val="accent2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ให้อำนาจ</a:t>
            </a:r>
          </a:p>
          <a:p>
            <a:pPr marL="533400" indent="-533400" eaLnBrk="0" hangingPunct="0">
              <a:lnSpc>
                <a:spcPct val="80000"/>
              </a:lnSpc>
            </a:pPr>
            <a:r>
              <a:rPr lang="th-TH" b="1" dirty="0">
                <a:solidFill>
                  <a:schemeClr val="accent2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1.2) ต้องใช้อำนาจ</a:t>
            </a:r>
            <a:r>
              <a:rPr lang="th-TH" b="1" u="sng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เท่าที่</a:t>
            </a:r>
            <a:r>
              <a:rPr lang="th-TH" b="1" dirty="0">
                <a:solidFill>
                  <a:schemeClr val="accent2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ระบุไว้ /จะ</a:t>
            </a:r>
            <a:r>
              <a:rPr lang="th-TH" b="1" u="sng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ใช้เกิน</a:t>
            </a:r>
            <a:r>
              <a:rPr lang="th-TH" b="1" dirty="0">
                <a:solidFill>
                  <a:schemeClr val="accent2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กว่าที่ระบุ </a:t>
            </a:r>
            <a:r>
              <a:rPr lang="th-TH" b="1" u="sng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มิได้</a:t>
            </a:r>
          </a:p>
          <a:p>
            <a:pPr marL="533400" indent="-533400" eaLnBrk="0" hangingPunct="0">
              <a:lnSpc>
                <a:spcPct val="80000"/>
              </a:lnSpc>
            </a:pPr>
            <a:r>
              <a:rPr lang="th-TH" b="1" dirty="0">
                <a:solidFill>
                  <a:schemeClr val="accent2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1.3) จะใช้โดย </a:t>
            </a:r>
            <a:r>
              <a:rPr lang="th-TH" b="1" u="sng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ขัดเจตนารมณ์</a:t>
            </a:r>
            <a:r>
              <a:rPr lang="th-TH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b="1" dirty="0">
                <a:solidFill>
                  <a:schemeClr val="accent2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ของกฎหมาย </a:t>
            </a:r>
            <a:r>
              <a:rPr lang="th-TH" b="1" u="sng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มิได้</a:t>
            </a:r>
          </a:p>
          <a:p>
            <a:pPr marL="533400" indent="-533400" eaLnBrk="0" hangingPunct="0">
              <a:lnSpc>
                <a:spcPct val="80000"/>
              </a:lnSpc>
            </a:pPr>
            <a:r>
              <a:rPr lang="th-TH" b="1" dirty="0">
                <a:solidFill>
                  <a:schemeClr val="accent2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1.4) จะใช้โดยมีเจตนาทุจริต </a:t>
            </a:r>
            <a:r>
              <a:rPr lang="th-TH" b="1" u="sng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มิได้</a:t>
            </a:r>
          </a:p>
          <a:p>
            <a:pPr marL="533400" indent="-533400" eaLnBrk="0" hangingPunct="0">
              <a:lnSpc>
                <a:spcPct val="80000"/>
              </a:lnSpc>
            </a:pPr>
            <a:r>
              <a:rPr lang="th-TH" b="1" dirty="0">
                <a:solidFill>
                  <a:schemeClr val="accent2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1.5) จะใช้อำนาจโดยล่าช้า /เสียหาย </a:t>
            </a:r>
            <a:r>
              <a:rPr lang="th-TH" b="1" u="sng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มิได้</a:t>
            </a:r>
          </a:p>
        </p:txBody>
      </p:sp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4219575" y="685800"/>
            <a:ext cx="4291013" cy="1143000"/>
          </a:xfrm>
          <a:prstGeom prst="roundRect">
            <a:avLst>
              <a:gd name="adj" fmla="val 16667"/>
            </a:avLst>
          </a:prstGeom>
          <a:solidFill>
            <a:srgbClr val="FFD7FF"/>
          </a:solidFill>
          <a:ln w="12700">
            <a:solidFill>
              <a:srgbClr val="FF0066"/>
            </a:solidFill>
            <a:round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th-TH" sz="3200" b="1">
                <a:solidFill>
                  <a:schemeClr val="tx2"/>
                </a:solidFill>
                <a:effectLst/>
                <a:latin typeface="LilyUPC" pitchFamily="34" charset="-34"/>
                <a:cs typeface="IrisUPC" pitchFamily="34" charset="-34"/>
              </a:rPr>
              <a:t>กฎ กติกาที่ว่าด้วยความสัมพันธ์ระหว่างเจ้าหน้าที่รัฐกับประชาชน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075488" y="3657600"/>
            <a:ext cx="1782792" cy="2254250"/>
          </a:xfrm>
          <a:prstGeom prst="rect">
            <a:avLst/>
          </a:prstGeom>
          <a:solidFill>
            <a:srgbClr val="A5002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th-TH" sz="3600" b="1" dirty="0">
                <a:solidFill>
                  <a:srgbClr val="FFCCFF"/>
                </a:solidFill>
                <a:effectLst/>
                <a:latin typeface="Angsana New" pitchFamily="18" charset="-34"/>
              </a:rPr>
              <a:t>เจ้าหน้าที่</a:t>
            </a:r>
            <a:r>
              <a:rPr lang="th-TH" sz="3600" b="1" dirty="0" smtClean="0">
                <a:solidFill>
                  <a:srgbClr val="FFCCFF"/>
                </a:solidFill>
                <a:effectLst/>
                <a:latin typeface="Angsana New" pitchFamily="18" charset="-34"/>
              </a:rPr>
              <a:t>รัฐจะ</a:t>
            </a:r>
            <a:r>
              <a:rPr lang="th-TH" sz="3600" b="1" dirty="0">
                <a:solidFill>
                  <a:srgbClr val="FFCCFF"/>
                </a:solidFill>
                <a:effectLst/>
                <a:latin typeface="Angsana New" pitchFamily="18" charset="-34"/>
              </a:rPr>
              <a:t>ใช้อำนาจตามอำเภอใจมิได้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12763" y="2171700"/>
            <a:ext cx="6040437" cy="1076325"/>
          </a:xfrm>
          <a:prstGeom prst="rect">
            <a:avLst/>
          </a:prstGeom>
          <a:solidFill>
            <a:srgbClr val="FFFF7D"/>
          </a:solidFill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533400" indent="-533400" eaLnBrk="0" hangingPunct="0">
              <a:spcBef>
                <a:spcPct val="20000"/>
              </a:spcBef>
            </a:pPr>
            <a:r>
              <a:rPr lang="th-TH" sz="3200" b="1">
                <a:effectLst/>
                <a:latin typeface="JasmineUPC" pitchFamily="18" charset="-34"/>
                <a:cs typeface="IrisUPC" pitchFamily="34" charset="-34"/>
              </a:rPr>
              <a:t>(1) จนท.ของรัฐจะใช้อำนาจจำกัดสิทธิเสรีภาพประชาชน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6705600" y="4419600"/>
            <a:ext cx="422275" cy="762000"/>
          </a:xfrm>
          <a:prstGeom prst="rightArrow">
            <a:avLst>
              <a:gd name="adj1" fmla="val 50000"/>
              <a:gd name="adj2" fmla="val 3909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3657600" y="838200"/>
            <a:ext cx="422275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561975" y="1600200"/>
            <a:ext cx="2333625" cy="579438"/>
          </a:xfrm>
          <a:prstGeom prst="homePlate">
            <a:avLst>
              <a:gd name="adj" fmla="val 100685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solidFill>
                  <a:schemeClr val="bg1"/>
                </a:solidFill>
                <a:effectLst/>
                <a:latin typeface="Angsana New" pitchFamily="18" charset="-34"/>
                <a:cs typeface="IrisUPC" pitchFamily="34" charset="-34"/>
              </a:rPr>
              <a:t>สรุปหลักการ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7" grpId="0" animBg="1"/>
      <p:bldP spid="8198" grpId="0" animBg="1"/>
      <p:bldP spid="8199" grpId="0" animBg="1"/>
      <p:bldP spid="820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ศุมล ศรีสุขวัฒนา ศูนย์บริหารกฎหมายฯ กรมอนามัย</a:t>
            </a:r>
            <a:endParaRPr lang="th-TH"/>
          </a:p>
        </p:txBody>
      </p:sp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3276600" y="2625725"/>
            <a:ext cx="251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1787525" y="1828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6200" y="228600"/>
            <a:ext cx="87630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80000"/>
              </a:lnSpc>
              <a:defRPr/>
            </a:pPr>
            <a:r>
              <a:rPr lang="th-TH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ขั้นตอนการสั่งให้การแจ้งเป็นอันสิ้นผลตาม ม.๔๘ ว.๕</a:t>
            </a:r>
          </a:p>
        </p:txBody>
      </p:sp>
      <p:sp>
        <p:nvSpPr>
          <p:cNvPr id="40966" name="AutoShape 5"/>
          <p:cNvSpPr>
            <a:spLocks noChangeArrowheads="1"/>
          </p:cNvSpPr>
          <p:nvPr/>
        </p:nvSpPr>
        <p:spPr bwMode="auto">
          <a:xfrm>
            <a:off x="609600" y="917575"/>
            <a:ext cx="5638800" cy="911225"/>
          </a:xfrm>
          <a:prstGeom prst="flowChartAlternateProcess">
            <a:avLst/>
          </a:prstGeom>
          <a:solidFill>
            <a:srgbClr val="FF00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3000" b="1">
                <a:effectLst/>
                <a:latin typeface="Times New Roman" pitchFamily="18" charset="0"/>
                <a:cs typeface="IrisUPC" pitchFamily="34" charset="-34"/>
              </a:rPr>
              <a:t>(1) ผู้ประกอบการต้องแจ้งต่อเจ้าพนักงานท้องถิ่น</a:t>
            </a:r>
          </a:p>
          <a:p>
            <a:pPr eaLnBrk="0" hangingPunct="0">
              <a:lnSpc>
                <a:spcPct val="80000"/>
              </a:lnSpc>
            </a:pPr>
            <a:r>
              <a:rPr lang="th-TH" sz="3000" b="1">
                <a:effectLst/>
                <a:latin typeface="Times New Roman" pitchFamily="18" charset="0"/>
                <a:cs typeface="IrisUPC" pitchFamily="34" charset="-34"/>
              </a:rPr>
              <a:t>      </a:t>
            </a:r>
            <a:r>
              <a:rPr lang="th-TH" sz="3000" b="1">
                <a:solidFill>
                  <a:srgbClr val="0000CC"/>
                </a:solidFill>
                <a:effectLst/>
                <a:latin typeface="Times New Roman" pitchFamily="18" charset="0"/>
                <a:cs typeface="IrisUPC" pitchFamily="34" charset="-34"/>
              </a:rPr>
              <a:t>ตามแบบที่ราชการส่วนท้องถิ่นกำหนด</a:t>
            </a:r>
          </a:p>
        </p:txBody>
      </p:sp>
      <p:sp>
        <p:nvSpPr>
          <p:cNvPr id="40967" name="AutoShape 6"/>
          <p:cNvSpPr>
            <a:spLocks noChangeArrowheads="1"/>
          </p:cNvSpPr>
          <p:nvPr/>
        </p:nvSpPr>
        <p:spPr bwMode="auto">
          <a:xfrm>
            <a:off x="609600" y="5165725"/>
            <a:ext cx="4648200" cy="1387475"/>
          </a:xfrm>
          <a:prstGeom prst="flowChartAlternateProcess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(3) จพถ. ต้องออกหนังสือรับรองการแจ้งภายใน 7 วันทำการนับแต่วันที่ปฏิบัติถูกต้อง/นับแต่วันที่แจ้ง</a:t>
            </a:r>
          </a:p>
        </p:txBody>
      </p:sp>
      <p:sp>
        <p:nvSpPr>
          <p:cNvPr id="40968" name="AutoShape 7"/>
          <p:cNvSpPr>
            <a:spLocks noChangeArrowheads="1"/>
          </p:cNvSpPr>
          <p:nvPr/>
        </p:nvSpPr>
        <p:spPr bwMode="auto">
          <a:xfrm>
            <a:off x="3784600" y="2133600"/>
            <a:ext cx="1549400" cy="949325"/>
          </a:xfrm>
          <a:prstGeom prst="flowChartAlternateProcess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กรณี</a:t>
            </a:r>
          </a:p>
          <a:p>
            <a:pPr algn="ctr"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ไม่ถูกต้อง</a:t>
            </a:r>
          </a:p>
        </p:txBody>
      </p:sp>
      <p:sp>
        <p:nvSpPr>
          <p:cNvPr id="40969" name="AutoShape 8"/>
          <p:cNvSpPr>
            <a:spLocks noChangeArrowheads="1"/>
          </p:cNvSpPr>
          <p:nvPr/>
        </p:nvSpPr>
        <p:spPr bwMode="auto">
          <a:xfrm>
            <a:off x="5791200" y="3886200"/>
            <a:ext cx="3124200" cy="949325"/>
          </a:xfrm>
          <a:prstGeom prst="flowChartAlternateProcess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กรณีไม่แก้ไข</a:t>
            </a:r>
          </a:p>
          <a:p>
            <a:pPr algn="ctr"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ให้ถูกต้องภายใน 7 วัน</a:t>
            </a:r>
          </a:p>
        </p:txBody>
      </p:sp>
      <p:sp>
        <p:nvSpPr>
          <p:cNvPr id="40970" name="AutoShape 9"/>
          <p:cNvSpPr>
            <a:spLocks noChangeArrowheads="1"/>
          </p:cNvSpPr>
          <p:nvPr/>
        </p:nvSpPr>
        <p:spPr bwMode="auto">
          <a:xfrm>
            <a:off x="5867400" y="5257800"/>
            <a:ext cx="2590800" cy="949325"/>
          </a:xfrm>
          <a:prstGeom prst="flowChartAlternateProcess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th-TH" sz="3200" b="1">
                <a:solidFill>
                  <a:schemeClr val="accent2"/>
                </a:solidFill>
                <a:effectLst/>
                <a:latin typeface="Times New Roman" pitchFamily="18" charset="0"/>
                <a:cs typeface="IrisUPC" pitchFamily="34" charset="-34"/>
              </a:rPr>
              <a:t>จพถ.สั่งให้การแจ้งเป็นอันสิ้นผล</a:t>
            </a:r>
          </a:p>
        </p:txBody>
      </p:sp>
      <p:sp>
        <p:nvSpPr>
          <p:cNvPr id="40971" name="AutoShape 10"/>
          <p:cNvSpPr>
            <a:spLocks noChangeArrowheads="1"/>
          </p:cNvSpPr>
          <p:nvPr/>
        </p:nvSpPr>
        <p:spPr bwMode="auto">
          <a:xfrm>
            <a:off x="838200" y="4038600"/>
            <a:ext cx="1905000" cy="527050"/>
          </a:xfrm>
          <a:prstGeom prst="flowChartAlternateProces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กรณีถูกต้อง</a:t>
            </a:r>
          </a:p>
        </p:txBody>
      </p:sp>
      <p:sp>
        <p:nvSpPr>
          <p:cNvPr id="40972" name="AutoShape 11"/>
          <p:cNvSpPr>
            <a:spLocks noChangeArrowheads="1"/>
          </p:cNvSpPr>
          <p:nvPr/>
        </p:nvSpPr>
        <p:spPr bwMode="auto">
          <a:xfrm>
            <a:off x="304800" y="2057400"/>
            <a:ext cx="2895600" cy="1387475"/>
          </a:xfrm>
          <a:prstGeom prst="flowChartAlternateProcess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(2) จพถ.ต้องออก</a:t>
            </a:r>
          </a:p>
          <a:p>
            <a:pPr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      ใบรับแจ้งและ</a:t>
            </a:r>
          </a:p>
          <a:p>
            <a:pPr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      ตรวจสอบคำขอ</a:t>
            </a:r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7162800" y="3429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40974" name="AutoShape 13"/>
          <p:cNvSpPr>
            <a:spLocks noChangeArrowheads="1"/>
          </p:cNvSpPr>
          <p:nvPr/>
        </p:nvSpPr>
        <p:spPr bwMode="auto">
          <a:xfrm>
            <a:off x="5791200" y="2057400"/>
            <a:ext cx="2805113" cy="1371600"/>
          </a:xfrm>
          <a:prstGeom prst="flowChartAlternateProcess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แจ้งผู้ประกอบการภายใน 7 วันทำการ เพื่อทราบและแก้ไข</a:t>
            </a: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7162800" y="4800600"/>
            <a:ext cx="0" cy="398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1828800" y="3429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7010400" y="3429000"/>
            <a:ext cx="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4572000" y="32766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4572000" y="3276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4572000" y="4595813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1828800" y="4589463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40982" name="AutoShape 21"/>
          <p:cNvSpPr>
            <a:spLocks noChangeArrowheads="1"/>
          </p:cNvSpPr>
          <p:nvPr/>
        </p:nvSpPr>
        <p:spPr bwMode="auto">
          <a:xfrm>
            <a:off x="3810000" y="3698875"/>
            <a:ext cx="1524000" cy="949325"/>
          </a:xfrm>
          <a:prstGeom prst="flowChartAlternateProces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กรณีแก้ไข</a:t>
            </a:r>
          </a:p>
          <a:p>
            <a:pPr algn="ctr"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ถูกต้อง</a:t>
            </a:r>
          </a:p>
        </p:txBody>
      </p:sp>
      <p:sp>
        <p:nvSpPr>
          <p:cNvPr id="15382" name="AutoShape 22"/>
          <p:cNvSpPr>
            <a:spLocks noChangeArrowheads="1"/>
          </p:cNvSpPr>
          <p:nvPr/>
        </p:nvSpPr>
        <p:spPr bwMode="auto">
          <a:xfrm>
            <a:off x="4343400" y="1752600"/>
            <a:ext cx="5334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ศุมล ศรีสุขวัฒนา ศูนย์บริหารกฎหมายฯ กรมอนามัย</a:t>
            </a:r>
            <a:endParaRPr lang="th-TH"/>
          </a:p>
        </p:txBody>
      </p:sp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2286000" y="11430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1988" name="AutoShape 3"/>
          <p:cNvSpPr>
            <a:spLocks noChangeArrowheads="1"/>
          </p:cNvSpPr>
          <p:nvPr/>
        </p:nvSpPr>
        <p:spPr bwMode="auto">
          <a:xfrm>
            <a:off x="3810000" y="3200400"/>
            <a:ext cx="4953000" cy="2019300"/>
          </a:xfrm>
          <a:prstGeom prst="flowChartAlternateProcess">
            <a:avLst/>
          </a:prstGeom>
          <a:solidFill>
            <a:srgbClr val="C2FFA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 eaLnBrk="0" hangingPunct="0">
              <a:lnSpc>
                <a:spcPct val="80000"/>
              </a:lnSpc>
            </a:pPr>
            <a:r>
              <a:rPr lang="th-TH" sz="3600" b="1" u="sng">
                <a:solidFill>
                  <a:srgbClr val="0000CC"/>
                </a:solidFill>
                <a:effectLst/>
                <a:latin typeface="Angsana New" pitchFamily="18" charset="-34"/>
              </a:rPr>
              <a:t>เงื่อนไข</a:t>
            </a:r>
          </a:p>
          <a:p>
            <a:pPr marL="361950" indent="-361950" eaLnBrk="0" hangingPunct="0">
              <a:lnSpc>
                <a:spcPct val="80000"/>
              </a:lnSpc>
              <a:buFontTx/>
              <a:buAutoNum type="arabicPeriod"/>
            </a:pPr>
            <a:r>
              <a:rPr lang="th-TH" sz="3600" b="1">
                <a:effectLst/>
                <a:latin typeface="Angsana New" pitchFamily="18" charset="-34"/>
              </a:rPr>
              <a:t>ไม่ได้แจ้ง จพถ.ตาม ม.๔๘ และ</a:t>
            </a:r>
          </a:p>
          <a:p>
            <a:pPr marL="361950" indent="-361950" eaLnBrk="0" hangingPunct="0">
              <a:lnSpc>
                <a:spcPct val="80000"/>
              </a:lnSpc>
              <a:buFontTx/>
              <a:buAutoNum type="arabicPeriod"/>
            </a:pPr>
            <a:r>
              <a:rPr lang="th-TH" sz="3600" b="1">
                <a:effectLst/>
                <a:latin typeface="Angsana New" pitchFamily="18" charset="-34"/>
              </a:rPr>
              <a:t>เคยได้รับโทษตาม ม.๗๒ แล้ว</a:t>
            </a:r>
          </a:p>
          <a:p>
            <a:pPr marL="361950" indent="-361950" eaLnBrk="0" hangingPunct="0">
              <a:lnSpc>
                <a:spcPct val="80000"/>
              </a:lnSpc>
              <a:buFontTx/>
              <a:buAutoNum type="arabicPeriod"/>
            </a:pPr>
            <a:r>
              <a:rPr lang="th-TH" sz="3600" b="1">
                <a:effectLst/>
                <a:latin typeface="Angsana New" pitchFamily="18" charset="-34"/>
              </a:rPr>
              <a:t>และยังคงมิได้แจ้ง จพง.ท้องถิ่น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5334000" y="2286000"/>
            <a:ext cx="2819400" cy="1200150"/>
          </a:xfrm>
          <a:prstGeom prst="rect">
            <a:avLst/>
          </a:prstGeom>
          <a:solidFill>
            <a:srgbClr val="58F26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 b="1">
                <a:effectLst/>
              </a:rPr>
              <a:t>ผู้ดำเนินกิจการที่</a:t>
            </a:r>
            <a:br>
              <a:rPr lang="th-TH" sz="3600" b="1">
                <a:effectLst/>
              </a:rPr>
            </a:br>
            <a:r>
              <a:rPr lang="th-TH" sz="3600" b="1">
                <a:effectLst/>
              </a:rPr>
              <a:t>ต้องแจ้งตาม พรบ.นี้</a:t>
            </a:r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609600" y="533400"/>
            <a:ext cx="2743200" cy="650875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 b="1">
                <a:effectLst/>
              </a:rPr>
              <a:t>จพง.ท้องถิ่น</a:t>
            </a:r>
          </a:p>
        </p:txBody>
      </p:sp>
      <p:sp>
        <p:nvSpPr>
          <p:cNvPr id="41991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1447800"/>
            <a:ext cx="2514600" cy="1143000"/>
          </a:xfrm>
          <a:solidFill>
            <a:srgbClr val="FFFFB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h-TH" sz="4000" b="1" smtClean="0"/>
              <a:t>ออกคำสั่ง</a:t>
            </a:r>
            <a:r>
              <a:rPr lang="th-TH" sz="4000" b="1" smtClean="0">
                <a:solidFill>
                  <a:schemeClr val="tx1"/>
                </a:solidFill>
              </a:rPr>
              <a:t>ให้</a:t>
            </a:r>
            <a:br>
              <a:rPr lang="th-TH" sz="4000" b="1" smtClean="0">
                <a:solidFill>
                  <a:schemeClr val="tx1"/>
                </a:solidFill>
              </a:rPr>
            </a:br>
            <a:r>
              <a:rPr lang="th-TH" sz="4000" b="1" smtClean="0">
                <a:solidFill>
                  <a:srgbClr val="CC3300"/>
                </a:solidFill>
              </a:rPr>
              <a:t>หยุด</a:t>
            </a:r>
            <a:r>
              <a:rPr lang="th-TH" sz="4000" b="1" smtClean="0"/>
              <a:t>ตาม ม.๕๒</a:t>
            </a:r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1676400" y="3962400"/>
            <a:ext cx="1752600" cy="650875"/>
          </a:xfrm>
          <a:prstGeom prst="rect">
            <a:avLst/>
          </a:prstGeom>
          <a:solidFill>
            <a:srgbClr val="FFFFC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3600" b="1">
                <a:effectLst/>
              </a:rPr>
              <a:t>ถ้าไม่หยุด</a:t>
            </a:r>
            <a:endParaRPr lang="th-TH" sz="3200" b="1">
              <a:effectLst/>
            </a:endParaRP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286000" y="28956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3352800" y="4267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1995" name="Rectangle 10"/>
          <p:cNvSpPr>
            <a:spLocks noChangeArrowheads="1"/>
          </p:cNvSpPr>
          <p:nvPr/>
        </p:nvSpPr>
        <p:spPr bwMode="auto">
          <a:xfrm>
            <a:off x="685800" y="5181600"/>
            <a:ext cx="2971800" cy="1143000"/>
          </a:xfrm>
          <a:prstGeom prst="rect">
            <a:avLst/>
          </a:prstGeom>
          <a:solidFill>
            <a:srgbClr val="FFFFB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th-TH" sz="4000" b="1">
                <a:solidFill>
                  <a:schemeClr val="tx2"/>
                </a:solidFill>
                <a:effectLst/>
              </a:rPr>
              <a:t>ออกคำสั่ง</a:t>
            </a:r>
            <a:r>
              <a:rPr lang="th-TH" sz="4000" b="1">
                <a:solidFill>
                  <a:srgbClr val="CC3300"/>
                </a:solidFill>
                <a:effectLst/>
              </a:rPr>
              <a:t>ห้ามประกอบการ ๒ปี</a:t>
            </a:r>
            <a:endParaRPr lang="th-TH" sz="4000" b="1">
              <a:solidFill>
                <a:schemeClr val="tx2"/>
              </a:solidFill>
              <a:effectLst/>
            </a:endParaRP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1066800" y="1219200"/>
            <a:ext cx="0" cy="396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438400" y="4572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419600" y="533400"/>
            <a:ext cx="4191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th-TH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การออกคำสั่งตามม.๕๒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ศุมล ศรีสุขวัฒนา ศูนย์บริหารกฎหมายฯ กรมอนามัย</a:t>
            </a:r>
            <a:endParaRPr lang="th-TH"/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5334000" y="3692525"/>
            <a:ext cx="6096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b="1">
                <a:effectLst/>
                <a:latin typeface="Times New Roman" pitchFamily="18" charset="0"/>
                <a:cs typeface="IrisUPC" pitchFamily="34" charset="-34"/>
              </a:rPr>
              <a:t>เว้นแต่</a:t>
            </a:r>
          </a:p>
        </p:txBody>
      </p:sp>
      <p:sp>
        <p:nvSpPr>
          <p:cNvPr id="43012" name="AutoShape 3"/>
          <p:cNvSpPr>
            <a:spLocks noChangeArrowheads="1"/>
          </p:cNvSpPr>
          <p:nvPr/>
        </p:nvSpPr>
        <p:spPr bwMode="auto">
          <a:xfrm>
            <a:off x="685800" y="76200"/>
            <a:ext cx="1752600" cy="1600200"/>
          </a:xfrm>
          <a:prstGeom prst="irregularSeal1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5000"/>
              </a:lnSpc>
            </a:pPr>
            <a:r>
              <a:rPr lang="th-TH" sz="4800" b="1">
                <a:effectLst/>
                <a:latin typeface="Times New Roman" pitchFamily="18" charset="0"/>
                <a:cs typeface="IrisUPC" pitchFamily="34" charset="-34"/>
              </a:rPr>
              <a:t>ม.65</a:t>
            </a:r>
            <a:endParaRPr lang="th-TH" sz="4400" b="1">
              <a:effectLst/>
              <a:latin typeface="Times New Roman" pitchFamily="18" charset="0"/>
              <a:cs typeface="IrisUPC" pitchFamily="34" charset="-34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2438400" y="304800"/>
            <a:ext cx="5257800" cy="762000"/>
          </a:xfrm>
          <a:prstGeom prst="rect">
            <a:avLst/>
          </a:prstGeom>
          <a:solidFill>
            <a:srgbClr val="FFFFB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4400" b="1">
                <a:effectLst/>
                <a:latin typeface="Times New Roman" pitchFamily="18" charset="0"/>
                <a:cs typeface="IrisUPC" pitchFamily="34" charset="-34"/>
              </a:rPr>
              <a:t>กรณีเมื่อมีข้อกำหนดของท้องถิ่น</a:t>
            </a:r>
          </a:p>
        </p:txBody>
      </p:sp>
      <p:sp>
        <p:nvSpPr>
          <p:cNvPr id="43014" name="AutoShape 5"/>
          <p:cNvSpPr>
            <a:spLocks noChangeArrowheads="1"/>
          </p:cNvSpPr>
          <p:nvPr/>
        </p:nvSpPr>
        <p:spPr bwMode="auto">
          <a:xfrm>
            <a:off x="3289300" y="1219200"/>
            <a:ext cx="3187700" cy="714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600" b="1">
                <a:effectLst/>
                <a:latin typeface="Times New Roman" pitchFamily="18" charset="0"/>
                <a:cs typeface="IrisUPC" pitchFamily="34" charset="-34"/>
              </a:rPr>
              <a:t>ผู้แจ้ง/ ผู้ได้รับอนุญาต</a:t>
            </a:r>
          </a:p>
        </p:txBody>
      </p:sp>
      <p:sp>
        <p:nvSpPr>
          <p:cNvPr id="43015" name="AutoShape 6"/>
          <p:cNvSpPr>
            <a:spLocks noChangeArrowheads="1"/>
          </p:cNvSpPr>
          <p:nvPr/>
        </p:nvSpPr>
        <p:spPr bwMode="auto">
          <a:xfrm>
            <a:off x="457200" y="2379663"/>
            <a:ext cx="2590800" cy="592137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3600" b="1">
                <a:effectLst/>
                <a:latin typeface="Times New Roman" pitchFamily="18" charset="0"/>
                <a:cs typeface="IrisUPC" pitchFamily="34" charset="-34"/>
              </a:rPr>
              <a:t>เสียค่าธรรมเนียม</a:t>
            </a:r>
          </a:p>
        </p:txBody>
      </p:sp>
      <p:sp>
        <p:nvSpPr>
          <p:cNvPr id="43016" name="AutoShape 7"/>
          <p:cNvSpPr>
            <a:spLocks noChangeArrowheads="1"/>
          </p:cNvSpPr>
          <p:nvPr/>
        </p:nvSpPr>
        <p:spPr bwMode="auto">
          <a:xfrm>
            <a:off x="395288" y="3556000"/>
            <a:ext cx="2422525" cy="13208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5000"/>
              </a:lnSpc>
              <a:buFontTx/>
              <a:buChar char="•"/>
            </a:pPr>
            <a:r>
              <a:rPr lang="th-TH" sz="3200" b="1">
                <a:solidFill>
                  <a:schemeClr val="accent2"/>
                </a:solidFill>
                <a:effectLst/>
                <a:latin typeface="Times New Roman" pitchFamily="18" charset="0"/>
                <a:cs typeface="IrisUPC" pitchFamily="34" charset="-34"/>
              </a:rPr>
              <a:t> ถ้าไม่เสียค่า</a:t>
            </a:r>
          </a:p>
          <a:p>
            <a:pPr eaLnBrk="0" hangingPunct="0">
              <a:lnSpc>
                <a:spcPct val="75000"/>
              </a:lnSpc>
            </a:pPr>
            <a:r>
              <a:rPr lang="th-TH" sz="3200" b="1">
                <a:solidFill>
                  <a:schemeClr val="accent2"/>
                </a:solidFill>
                <a:effectLst/>
                <a:latin typeface="Times New Roman" pitchFamily="18" charset="0"/>
                <a:cs typeface="IrisUPC" pitchFamily="34" charset="-34"/>
              </a:rPr>
              <a:t>  ธรรมเนียมภาย</a:t>
            </a:r>
          </a:p>
          <a:p>
            <a:pPr eaLnBrk="0" hangingPunct="0">
              <a:lnSpc>
                <a:spcPct val="75000"/>
              </a:lnSpc>
            </a:pPr>
            <a:r>
              <a:rPr lang="th-TH" sz="3200" b="1">
                <a:solidFill>
                  <a:schemeClr val="accent2"/>
                </a:solidFill>
                <a:effectLst/>
                <a:latin typeface="Times New Roman" pitchFamily="18" charset="0"/>
                <a:cs typeface="IrisUPC" pitchFamily="34" charset="-34"/>
              </a:rPr>
              <a:t>  ในเวลาที่กำหนด</a:t>
            </a:r>
          </a:p>
        </p:txBody>
      </p:sp>
      <p:sp>
        <p:nvSpPr>
          <p:cNvPr id="43017" name="AutoShape 8"/>
          <p:cNvSpPr>
            <a:spLocks noChangeArrowheads="1"/>
          </p:cNvSpPr>
          <p:nvPr/>
        </p:nvSpPr>
        <p:spPr bwMode="auto">
          <a:xfrm>
            <a:off x="3124200" y="3556000"/>
            <a:ext cx="2133600" cy="13208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5000"/>
              </a:lnSpc>
            </a:pPr>
            <a:r>
              <a:rPr lang="th-TH" sz="3200" b="1">
                <a:solidFill>
                  <a:schemeClr val="accent2"/>
                </a:solidFill>
                <a:effectLst/>
                <a:latin typeface="Times New Roman" pitchFamily="18" charset="0"/>
                <a:cs typeface="IrisUPC" pitchFamily="34" charset="-34"/>
              </a:rPr>
              <a:t>ต้องเสียค่าปรับเพิ่มอีก 20% ของที่ค้างชำระ</a:t>
            </a:r>
          </a:p>
        </p:txBody>
      </p:sp>
      <p:sp>
        <p:nvSpPr>
          <p:cNvPr id="43018" name="AutoShape 9"/>
          <p:cNvSpPr>
            <a:spLocks noChangeArrowheads="1"/>
          </p:cNvSpPr>
          <p:nvPr/>
        </p:nvSpPr>
        <p:spPr bwMode="auto">
          <a:xfrm>
            <a:off x="6019800" y="3556000"/>
            <a:ext cx="2743200" cy="13208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5000"/>
              </a:lnSpc>
            </a:pPr>
            <a:r>
              <a:rPr lang="th-TH" sz="3200" b="1">
                <a:solidFill>
                  <a:schemeClr val="accent2"/>
                </a:solidFill>
                <a:effectLst/>
                <a:latin typeface="Times New Roman" pitchFamily="18" charset="0"/>
                <a:cs typeface="IrisUPC" pitchFamily="34" charset="-34"/>
              </a:rPr>
              <a:t>ได้บอกเลิกการดำเนินการก่อนถึงกำหนดเสียครั้งต่อไป</a:t>
            </a:r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>
            <a:off x="422275" y="5221288"/>
            <a:ext cx="2362200" cy="148431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th-TH" sz="3200" b="1">
                <a:solidFill>
                  <a:schemeClr val="bg1"/>
                </a:solidFill>
                <a:effectLst/>
                <a:latin typeface="Times New Roman" pitchFamily="18" charset="0"/>
                <a:cs typeface="IrisUPC" pitchFamily="34" charset="-34"/>
              </a:rPr>
              <a:t> กรณีค้างชำระ</a:t>
            </a:r>
          </a:p>
          <a:p>
            <a:pPr eaLnBrk="0" hangingPunct="0">
              <a:lnSpc>
                <a:spcPct val="85000"/>
              </a:lnSpc>
            </a:pPr>
            <a:r>
              <a:rPr lang="th-TH" sz="3200" b="1">
                <a:solidFill>
                  <a:schemeClr val="bg1"/>
                </a:solidFill>
                <a:effectLst/>
                <a:latin typeface="Times New Roman" pitchFamily="18" charset="0"/>
                <a:cs typeface="IrisUPC" pitchFamily="34" charset="-34"/>
              </a:rPr>
              <a:t>   </a:t>
            </a:r>
            <a:r>
              <a:rPr lang="th-TH" sz="3200" b="1">
                <a:solidFill>
                  <a:srgbClr val="FFFF00"/>
                </a:solidFill>
                <a:effectLst/>
                <a:latin typeface="Times New Roman" pitchFamily="18" charset="0"/>
                <a:cs typeface="IrisUPC" pitchFamily="34" charset="-34"/>
              </a:rPr>
              <a:t>ติดต่อกันเกิน</a:t>
            </a:r>
          </a:p>
          <a:p>
            <a:pPr eaLnBrk="0" hangingPunct="0">
              <a:lnSpc>
                <a:spcPct val="85000"/>
              </a:lnSpc>
            </a:pPr>
            <a:r>
              <a:rPr lang="th-TH" sz="3200" b="1">
                <a:solidFill>
                  <a:srgbClr val="FFFF00"/>
                </a:solidFill>
                <a:effectLst/>
                <a:latin typeface="Times New Roman" pitchFamily="18" charset="0"/>
                <a:cs typeface="IrisUPC" pitchFamily="34" charset="-34"/>
              </a:rPr>
              <a:t>   กว่า 2 ครั้ง</a:t>
            </a:r>
          </a:p>
        </p:txBody>
      </p:sp>
      <p:sp>
        <p:nvSpPr>
          <p:cNvPr id="43020" name="AutoShape 11"/>
          <p:cNvSpPr>
            <a:spLocks noChangeArrowheads="1"/>
          </p:cNvSpPr>
          <p:nvPr/>
        </p:nvSpPr>
        <p:spPr bwMode="auto">
          <a:xfrm>
            <a:off x="5181600" y="5221288"/>
            <a:ext cx="3657600" cy="148431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th-TH" sz="3200" b="1">
                <a:solidFill>
                  <a:schemeClr val="bg1"/>
                </a:solidFill>
                <a:effectLst/>
                <a:latin typeface="Times New Roman" pitchFamily="18" charset="0"/>
                <a:cs typeface="IrisUPC" pitchFamily="34" charset="-34"/>
              </a:rPr>
              <a:t>มีอำนาจ</a:t>
            </a:r>
            <a:r>
              <a:rPr lang="th-TH" sz="3200" b="1">
                <a:solidFill>
                  <a:srgbClr val="FFFF00"/>
                </a:solidFill>
                <a:effectLst/>
                <a:latin typeface="Times New Roman" pitchFamily="18" charset="0"/>
                <a:cs typeface="IrisUPC" pitchFamily="34" charset="-34"/>
              </a:rPr>
              <a:t>สั่งให้หยุด</a:t>
            </a:r>
            <a:r>
              <a:rPr lang="th-TH" sz="3200" b="1">
                <a:solidFill>
                  <a:schemeClr val="bg1"/>
                </a:solidFill>
                <a:effectLst/>
                <a:latin typeface="Times New Roman" pitchFamily="18" charset="0"/>
                <a:cs typeface="IrisUPC" pitchFamily="34" charset="-34"/>
              </a:rPr>
              <a:t>กิจการได้จนกว่าจะเสียค่าธรรมเนียมที่ค้างและค่าปรับ</a:t>
            </a:r>
          </a:p>
        </p:txBody>
      </p:sp>
      <p:sp>
        <p:nvSpPr>
          <p:cNvPr id="43021" name="AutoShape 12"/>
          <p:cNvSpPr>
            <a:spLocks noChangeArrowheads="1"/>
          </p:cNvSpPr>
          <p:nvPr/>
        </p:nvSpPr>
        <p:spPr bwMode="auto">
          <a:xfrm>
            <a:off x="3890963" y="2084388"/>
            <a:ext cx="1612900" cy="5651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5000"/>
              </a:lnSpc>
            </a:pPr>
            <a:r>
              <a:rPr lang="th-TH" sz="3600" b="1">
                <a:effectLst/>
                <a:latin typeface="Times New Roman" pitchFamily="18" charset="0"/>
                <a:cs typeface="IrisUPC" pitchFamily="34" charset="-34"/>
              </a:rPr>
              <a:t>อัตรา</a:t>
            </a:r>
          </a:p>
        </p:txBody>
      </p:sp>
      <p:sp>
        <p:nvSpPr>
          <p:cNvPr id="43022" name="AutoShape 13"/>
          <p:cNvSpPr>
            <a:spLocks noChangeArrowheads="1"/>
          </p:cNvSpPr>
          <p:nvPr/>
        </p:nvSpPr>
        <p:spPr bwMode="auto">
          <a:xfrm>
            <a:off x="3914775" y="2787650"/>
            <a:ext cx="1571625" cy="5651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5000"/>
              </a:lnSpc>
            </a:pPr>
            <a:r>
              <a:rPr lang="th-TH" sz="3600" b="1">
                <a:effectLst/>
                <a:latin typeface="Times New Roman" pitchFamily="18" charset="0"/>
                <a:cs typeface="IrisUPC" pitchFamily="34" charset="-34"/>
              </a:rPr>
              <a:t>ระยะเวลา</a:t>
            </a:r>
          </a:p>
        </p:txBody>
      </p:sp>
      <p:sp>
        <p:nvSpPr>
          <p:cNvPr id="43023" name="AutoShape 14"/>
          <p:cNvSpPr>
            <a:spLocks noChangeArrowheads="1"/>
          </p:cNvSpPr>
          <p:nvPr/>
        </p:nvSpPr>
        <p:spPr bwMode="auto">
          <a:xfrm>
            <a:off x="6324600" y="2209800"/>
            <a:ext cx="2327275" cy="10795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3600" b="1">
                <a:effectLst/>
                <a:latin typeface="Times New Roman" pitchFamily="18" charset="0"/>
                <a:cs typeface="IrisUPC" pitchFamily="34" charset="-34"/>
              </a:rPr>
              <a:t>ตามข้อกำหนด</a:t>
            </a:r>
          </a:p>
          <a:p>
            <a:pPr eaLnBrk="0" hangingPunct="0">
              <a:lnSpc>
                <a:spcPct val="80000"/>
              </a:lnSpc>
            </a:pPr>
            <a:r>
              <a:rPr lang="th-TH" sz="3600" b="1">
                <a:effectLst/>
                <a:latin typeface="Times New Roman" pitchFamily="18" charset="0"/>
                <a:cs typeface="IrisUPC" pitchFamily="34" charset="-34"/>
              </a:rPr>
              <a:t>ของท้องถิ่น</a:t>
            </a:r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 rot="-10766014">
            <a:off x="2132013" y="1524000"/>
            <a:ext cx="1141412" cy="838200"/>
          </a:xfrm>
          <a:custGeom>
            <a:avLst/>
            <a:gdLst>
              <a:gd name="G0" fmla="+- 11589 0 0"/>
              <a:gd name="G1" fmla="+- 17866 0 0"/>
              <a:gd name="G2" fmla="+- 8643 0 0"/>
              <a:gd name="G3" fmla="*/ 11589 1 2"/>
              <a:gd name="G4" fmla="+- G3 10800 0"/>
              <a:gd name="G5" fmla="+- 21600 11589 17866"/>
              <a:gd name="G6" fmla="+- 17866 8643 0"/>
              <a:gd name="G7" fmla="*/ G6 1 2"/>
              <a:gd name="G8" fmla="*/ 17866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7866 1 2"/>
              <a:gd name="G15" fmla="+- G5 0 G4"/>
              <a:gd name="G16" fmla="+- G0 0 G4"/>
              <a:gd name="G17" fmla="*/ G2 G15 G16"/>
              <a:gd name="T0" fmla="*/ 16595 w 21600"/>
              <a:gd name="T1" fmla="*/ 0 h 21600"/>
              <a:gd name="T2" fmla="*/ 11589 w 21600"/>
              <a:gd name="T3" fmla="*/ 8643 h 21600"/>
              <a:gd name="T4" fmla="*/ 0 w 21600"/>
              <a:gd name="T5" fmla="*/ 20063 h 21600"/>
              <a:gd name="T6" fmla="*/ 8933 w 21600"/>
              <a:gd name="T7" fmla="*/ 21600 h 21600"/>
              <a:gd name="T8" fmla="*/ 17866 w 21600"/>
              <a:gd name="T9" fmla="*/ 16025 h 21600"/>
              <a:gd name="T10" fmla="*/ 21600 w 21600"/>
              <a:gd name="T11" fmla="*/ 864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595" y="0"/>
                </a:moveTo>
                <a:lnTo>
                  <a:pt x="11589" y="8643"/>
                </a:lnTo>
                <a:lnTo>
                  <a:pt x="15323" y="8643"/>
                </a:lnTo>
                <a:lnTo>
                  <a:pt x="15323" y="18526"/>
                </a:lnTo>
                <a:lnTo>
                  <a:pt x="0" y="18526"/>
                </a:lnTo>
                <a:lnTo>
                  <a:pt x="0" y="21600"/>
                </a:lnTo>
                <a:lnTo>
                  <a:pt x="17866" y="21600"/>
                </a:lnTo>
                <a:lnTo>
                  <a:pt x="17866" y="8643"/>
                </a:lnTo>
                <a:lnTo>
                  <a:pt x="21600" y="8643"/>
                </a:lnTo>
                <a:close/>
              </a:path>
            </a:pathLst>
          </a:cu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3505200" y="23622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3505200" y="2362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3505200" y="3048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3048000" y="2667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5867400" y="2362200"/>
            <a:ext cx="0" cy="701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503863" y="2362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5486400" y="3048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5867400" y="2743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43033" name="Oval 24"/>
          <p:cNvSpPr>
            <a:spLocks noChangeArrowheads="1"/>
          </p:cNvSpPr>
          <p:nvPr/>
        </p:nvSpPr>
        <p:spPr bwMode="auto">
          <a:xfrm>
            <a:off x="3400425" y="5637213"/>
            <a:ext cx="1212850" cy="6111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</a:pPr>
            <a:r>
              <a:rPr lang="th-TH" sz="3600" b="1">
                <a:solidFill>
                  <a:srgbClr val="FFFF00"/>
                </a:solidFill>
                <a:effectLst/>
                <a:latin typeface="Times New Roman" pitchFamily="18" charset="0"/>
                <a:cs typeface="IrisUPC" pitchFamily="34" charset="-34"/>
              </a:rPr>
              <a:t>จพถ.</a:t>
            </a:r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2819400" y="4191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5257800" y="4191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594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4630738" y="594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ศุมล ศรีสุขวัฒนา ศูนย์บริหารกฎหมายฯ กรมอนามัย</a:t>
            </a:r>
            <a:endParaRPr lang="th-TH"/>
          </a:p>
        </p:txBody>
      </p:sp>
      <p:sp>
        <p:nvSpPr>
          <p:cNvPr id="44035" name="AutoShape 2"/>
          <p:cNvSpPr>
            <a:spLocks noChangeArrowheads="1"/>
          </p:cNvSpPr>
          <p:nvPr/>
        </p:nvSpPr>
        <p:spPr bwMode="auto">
          <a:xfrm>
            <a:off x="6096000" y="2819400"/>
            <a:ext cx="3048000" cy="2667000"/>
          </a:xfrm>
          <a:prstGeom prst="cloudCallout">
            <a:avLst>
              <a:gd name="adj1" fmla="val -59949"/>
              <a:gd name="adj2" fmla="val 28514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th-TH">
              <a:effectLst/>
              <a:latin typeface="Angsana New" pitchFamily="18" charset="-34"/>
            </a:endParaRP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2590800" y="2362200"/>
            <a:ext cx="274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1524000" y="4776788"/>
            <a:ext cx="0" cy="1450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5410200" y="4779963"/>
            <a:ext cx="0" cy="1450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44039" name="AutoShape 6"/>
          <p:cNvSpPr>
            <a:spLocks noChangeArrowheads="1"/>
          </p:cNvSpPr>
          <p:nvPr/>
        </p:nvSpPr>
        <p:spPr bwMode="auto">
          <a:xfrm>
            <a:off x="612775" y="4886325"/>
            <a:ext cx="2566988" cy="450850"/>
          </a:xfrm>
          <a:prstGeom prst="flowChartAlternateProcess">
            <a:avLst/>
          </a:prstGeom>
          <a:solidFill>
            <a:srgbClr val="D3FFD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th-TH" sz="3000" b="1">
                <a:effectLst/>
                <a:latin typeface="Times New Roman" pitchFamily="18" charset="0"/>
                <a:cs typeface="IrisUPC" pitchFamily="34" charset="-34"/>
              </a:rPr>
              <a:t>ต้องด้วยสุขลักษณะ</a:t>
            </a:r>
          </a:p>
        </p:txBody>
      </p:sp>
      <p:sp>
        <p:nvSpPr>
          <p:cNvPr id="44040" name="AutoShape 7"/>
          <p:cNvSpPr>
            <a:spLocks noChangeArrowheads="1"/>
          </p:cNvSpPr>
          <p:nvPr/>
        </p:nvSpPr>
        <p:spPr bwMode="auto">
          <a:xfrm>
            <a:off x="3298825" y="4886325"/>
            <a:ext cx="3003550" cy="450850"/>
          </a:xfrm>
          <a:prstGeom prst="flowChartAlternateProcess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th-TH" sz="3000" b="1">
                <a:effectLst/>
                <a:latin typeface="Times New Roman" pitchFamily="18" charset="0"/>
                <a:cs typeface="IrisUPC" pitchFamily="34" charset="-34"/>
              </a:rPr>
              <a:t>ไม่ต้องด้วยสุขลักษณะ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1600200" y="1636713"/>
            <a:ext cx="0" cy="2044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h-TH" sz="4800" b="1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IrisUPC" pitchFamily="34" charset="-34"/>
              </a:rPr>
              <a:t>คำสั่งไม่ออกใบอนุญาต/ไม่ต่ออายุใบอนุญาต</a:t>
            </a:r>
          </a:p>
        </p:txBody>
      </p:sp>
      <p:sp>
        <p:nvSpPr>
          <p:cNvPr id="44043" name="AutoShape 10"/>
          <p:cNvSpPr>
            <a:spLocks noChangeArrowheads="1"/>
          </p:cNvSpPr>
          <p:nvPr/>
        </p:nvSpPr>
        <p:spPr bwMode="auto">
          <a:xfrm>
            <a:off x="623888" y="779463"/>
            <a:ext cx="5548312" cy="911225"/>
          </a:xfrm>
          <a:prstGeom prst="flowChartAlternateProcess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3000" b="1">
                <a:effectLst/>
                <a:latin typeface="Times New Roman" pitchFamily="18" charset="0"/>
                <a:cs typeface="IrisUPC" pitchFamily="34" charset="-34"/>
              </a:rPr>
              <a:t>(1) ผู้ประกอบการยื่นคำขอพร้อมหลักฐานตามที่</a:t>
            </a:r>
          </a:p>
          <a:p>
            <a:pPr eaLnBrk="0" hangingPunct="0">
              <a:lnSpc>
                <a:spcPct val="80000"/>
              </a:lnSpc>
            </a:pPr>
            <a:r>
              <a:rPr lang="th-TH" sz="3000" b="1">
                <a:effectLst/>
                <a:latin typeface="Times New Roman" pitchFamily="18" charset="0"/>
                <a:cs typeface="IrisUPC" pitchFamily="34" charset="-34"/>
              </a:rPr>
              <a:t>      ราชการส่วนท้องถิ่นกำหนด ต่อ จพถ.</a:t>
            </a:r>
          </a:p>
        </p:txBody>
      </p:sp>
      <p:sp>
        <p:nvSpPr>
          <p:cNvPr id="44044" name="AutoShape 11"/>
          <p:cNvSpPr>
            <a:spLocks noChangeArrowheads="1"/>
          </p:cNvSpPr>
          <p:nvPr/>
        </p:nvSpPr>
        <p:spPr bwMode="auto">
          <a:xfrm>
            <a:off x="595313" y="3703638"/>
            <a:ext cx="3595687" cy="857250"/>
          </a:xfrm>
          <a:prstGeom prst="flowChartAlternateProcess">
            <a:avLst/>
          </a:prstGeom>
          <a:solidFill>
            <a:srgbClr val="FFFFB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b="1">
                <a:effectLst/>
                <a:latin typeface="Times New Roman" pitchFamily="18" charset="0"/>
                <a:cs typeface="IrisUPC" pitchFamily="34" charset="-34"/>
              </a:rPr>
              <a:t>(3) จพถ. อาจมอบให้ จพส. </a:t>
            </a:r>
          </a:p>
          <a:p>
            <a:pPr eaLnBrk="0" hangingPunct="0">
              <a:lnSpc>
                <a:spcPct val="80000"/>
              </a:lnSpc>
            </a:pPr>
            <a:r>
              <a:rPr lang="th-TH" b="1">
                <a:effectLst/>
                <a:latin typeface="Times New Roman" pitchFamily="18" charset="0"/>
                <a:cs typeface="IrisUPC" pitchFamily="34" charset="-34"/>
              </a:rPr>
              <a:t>ตรวจสถานที่ด้านสุขลักษณะ</a:t>
            </a:r>
          </a:p>
        </p:txBody>
      </p:sp>
      <p:sp>
        <p:nvSpPr>
          <p:cNvPr id="44045" name="AutoShape 12"/>
          <p:cNvSpPr>
            <a:spLocks noChangeArrowheads="1"/>
          </p:cNvSpPr>
          <p:nvPr/>
        </p:nvSpPr>
        <p:spPr bwMode="auto">
          <a:xfrm>
            <a:off x="3098800" y="1870075"/>
            <a:ext cx="1549400" cy="949325"/>
          </a:xfrm>
          <a:prstGeom prst="flowChartAlternateProcess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กรณี</a:t>
            </a:r>
          </a:p>
          <a:p>
            <a:pPr algn="ctr"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ไม่ถูกต้อง</a:t>
            </a:r>
          </a:p>
        </p:txBody>
      </p:sp>
      <p:sp>
        <p:nvSpPr>
          <p:cNvPr id="44046" name="AutoShape 13"/>
          <p:cNvSpPr>
            <a:spLocks noChangeArrowheads="1"/>
          </p:cNvSpPr>
          <p:nvPr/>
        </p:nvSpPr>
        <p:spPr bwMode="auto">
          <a:xfrm>
            <a:off x="4343400" y="3048000"/>
            <a:ext cx="1524000" cy="895350"/>
          </a:xfrm>
          <a:prstGeom prst="flowChartAlternateProcess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th-TH" sz="3000" b="1">
                <a:effectLst/>
                <a:latin typeface="Times New Roman" pitchFamily="18" charset="0"/>
                <a:cs typeface="IrisUPC" pitchFamily="34" charset="-34"/>
              </a:rPr>
              <a:t>เมื่อแก้ไข</a:t>
            </a:r>
          </a:p>
          <a:p>
            <a:pPr algn="ctr" eaLnBrk="0" hangingPunct="0">
              <a:lnSpc>
                <a:spcPct val="80000"/>
              </a:lnSpc>
            </a:pPr>
            <a:r>
              <a:rPr lang="th-TH" sz="3000" b="1">
                <a:effectLst/>
                <a:latin typeface="Times New Roman" pitchFamily="18" charset="0"/>
                <a:cs typeface="IrisUPC" pitchFamily="34" charset="-34"/>
              </a:rPr>
              <a:t>ถูกต้อง</a:t>
            </a: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6143636" y="3209925"/>
            <a:ext cx="2771764" cy="2308717"/>
          </a:xfrm>
          <a:prstGeom prst="flowChartAlternateProcess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th-TH" sz="3200" b="1" dirty="0">
                <a:solidFill>
                  <a:srgbClr val="000066"/>
                </a:solidFill>
                <a:latin typeface="Angsana New" pitchFamily="18" charset="-34"/>
              </a:rPr>
              <a:t>ต้องปรากฏอยู่ในข้อบัญญัติท้องถิ่น</a:t>
            </a:r>
            <a:br>
              <a:rPr lang="th-TH" sz="3200" b="1" dirty="0">
                <a:solidFill>
                  <a:srgbClr val="000066"/>
                </a:solidFill>
                <a:latin typeface="Angsana New" pitchFamily="18" charset="-34"/>
              </a:rPr>
            </a:br>
            <a:r>
              <a:rPr lang="th-TH" sz="3200" b="1" dirty="0">
                <a:solidFill>
                  <a:srgbClr val="000066"/>
                </a:solidFill>
                <a:latin typeface="Angsana New" pitchFamily="18" charset="-34"/>
              </a:rPr>
              <a:t>ที่ออกตาม ม.๒๐</a:t>
            </a:r>
            <a:br>
              <a:rPr lang="th-TH" sz="3200" b="1" dirty="0">
                <a:solidFill>
                  <a:srgbClr val="000066"/>
                </a:solidFill>
                <a:latin typeface="Angsana New" pitchFamily="18" charset="-34"/>
              </a:rPr>
            </a:br>
            <a:r>
              <a:rPr lang="th-TH" sz="3200" b="1" dirty="0">
                <a:solidFill>
                  <a:srgbClr val="000066"/>
                </a:solidFill>
                <a:latin typeface="Angsana New" pitchFamily="18" charset="-34"/>
              </a:rPr>
              <a:t> ม.๓๒ ม.๓๕ ม.๔๐ ม.๔๓</a:t>
            </a:r>
          </a:p>
        </p:txBody>
      </p:sp>
      <p:sp>
        <p:nvSpPr>
          <p:cNvPr id="44048" name="AutoShape 15"/>
          <p:cNvSpPr>
            <a:spLocks noChangeArrowheads="1"/>
          </p:cNvSpPr>
          <p:nvPr/>
        </p:nvSpPr>
        <p:spPr bwMode="auto">
          <a:xfrm>
            <a:off x="609600" y="2978150"/>
            <a:ext cx="1905000" cy="501650"/>
          </a:xfrm>
          <a:prstGeom prst="flowChartAlternateProcess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th-TH" sz="3000" b="1">
                <a:effectLst/>
                <a:latin typeface="Times New Roman" pitchFamily="18" charset="0"/>
                <a:cs typeface="IrisUPC" pitchFamily="34" charset="-34"/>
              </a:rPr>
              <a:t>กรณีถูกต้อง</a:t>
            </a:r>
          </a:p>
        </p:txBody>
      </p:sp>
      <p:sp>
        <p:nvSpPr>
          <p:cNvPr id="44049" name="Text Box 16"/>
          <p:cNvSpPr txBox="1">
            <a:spLocks noChangeArrowheads="1"/>
          </p:cNvSpPr>
          <p:nvPr/>
        </p:nvSpPr>
        <p:spPr bwMode="auto">
          <a:xfrm>
            <a:off x="1219200" y="5373688"/>
            <a:ext cx="449580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2400" b="1">
                <a:effectLst/>
                <a:latin typeface="Times New Roman" pitchFamily="18" charset="0"/>
                <a:cs typeface="IrisUPC" pitchFamily="34" charset="-34"/>
              </a:rPr>
              <a:t>ภายใน 30 วัน</a:t>
            </a:r>
          </a:p>
          <a:p>
            <a:pPr algn="ctr" eaLnBrk="0" hangingPunct="0"/>
            <a:r>
              <a:rPr lang="th-TH" sz="2400" b="1">
                <a:effectLst/>
                <a:latin typeface="Times New Roman" pitchFamily="18" charset="0"/>
                <a:cs typeface="IrisUPC" pitchFamily="34" charset="-34"/>
              </a:rPr>
              <a:t>(ขยายเวลาได้ 2 ครั้ง ครั้งละไม่เกิน 15 วัน)</a:t>
            </a:r>
          </a:p>
        </p:txBody>
      </p:sp>
      <p:sp>
        <p:nvSpPr>
          <p:cNvPr id="44050" name="AutoShape 17"/>
          <p:cNvSpPr>
            <a:spLocks noChangeArrowheads="1"/>
          </p:cNvSpPr>
          <p:nvPr/>
        </p:nvSpPr>
        <p:spPr bwMode="auto">
          <a:xfrm>
            <a:off x="604838" y="1854200"/>
            <a:ext cx="1985962" cy="965200"/>
          </a:xfrm>
          <a:prstGeom prst="flowChartAlternateProcess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(2) จพถ.     พิจารณาคำขอ</a:t>
            </a:r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1524000" y="4783138"/>
            <a:ext cx="388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44052" name="AutoShape 19"/>
          <p:cNvSpPr>
            <a:spLocks noChangeArrowheads="1"/>
          </p:cNvSpPr>
          <p:nvPr/>
        </p:nvSpPr>
        <p:spPr bwMode="auto">
          <a:xfrm>
            <a:off x="447675" y="6254750"/>
            <a:ext cx="3133725" cy="542925"/>
          </a:xfrm>
          <a:prstGeom prst="flowChartAlternateProcess">
            <a:avLst/>
          </a:prstGeom>
          <a:solidFill>
            <a:srgbClr val="D3FFD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(4) จพถ.ออกใบอนุญาต</a:t>
            </a:r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3276600" y="4648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44054" name="AutoShape 21"/>
          <p:cNvSpPr>
            <a:spLocks noChangeArrowheads="1"/>
          </p:cNvSpPr>
          <p:nvPr/>
        </p:nvSpPr>
        <p:spPr bwMode="auto">
          <a:xfrm>
            <a:off x="3824288" y="6254750"/>
            <a:ext cx="3567112" cy="542925"/>
          </a:xfrm>
          <a:prstGeom prst="flowChartAlternateProcess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sz="3200" b="1">
                <a:effectLst/>
                <a:latin typeface="Times New Roman" pitchFamily="18" charset="0"/>
                <a:cs typeface="IrisUPC" pitchFamily="34" charset="-34"/>
              </a:rPr>
              <a:t>(4) จพถ. มีคำสั่งไม่อนุญาต</a:t>
            </a:r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1576388" y="57912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5791200" y="2801938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44057" name="AutoShape 24"/>
          <p:cNvSpPr>
            <a:spLocks noChangeArrowheads="1"/>
          </p:cNvSpPr>
          <p:nvPr/>
        </p:nvSpPr>
        <p:spPr bwMode="auto">
          <a:xfrm>
            <a:off x="5334000" y="1874838"/>
            <a:ext cx="3371850" cy="841375"/>
          </a:xfrm>
          <a:prstGeom prst="flowChartAlternateProcess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th-TH" b="1">
                <a:effectLst/>
                <a:latin typeface="Times New Roman" pitchFamily="18" charset="0"/>
                <a:cs typeface="IrisUPC" pitchFamily="34" charset="-34"/>
              </a:rPr>
              <a:t>แจ้งผู้ประกอบการภายใน </a:t>
            </a:r>
          </a:p>
          <a:p>
            <a:pPr eaLnBrk="0" hangingPunct="0">
              <a:lnSpc>
                <a:spcPct val="80000"/>
              </a:lnSpc>
            </a:pPr>
            <a:r>
              <a:rPr lang="th-TH" b="1">
                <a:effectLst/>
                <a:latin typeface="Times New Roman" pitchFamily="18" charset="0"/>
                <a:cs typeface="IrisUPC" pitchFamily="34" charset="-34"/>
              </a:rPr>
              <a:t>15 วัน เพื่อทราบและแก้ไข</a:t>
            </a:r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2971800" y="35052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2971800" y="3487738"/>
            <a:ext cx="0" cy="187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8459" name="AutoShape 27"/>
          <p:cNvSpPr>
            <a:spLocks noChangeArrowheads="1"/>
          </p:cNvSpPr>
          <p:nvPr/>
        </p:nvSpPr>
        <p:spPr bwMode="auto">
          <a:xfrm rot="-3430722">
            <a:off x="5281613" y="1905000"/>
            <a:ext cx="533400" cy="2209800"/>
          </a:xfrm>
          <a:prstGeom prst="downArrow">
            <a:avLst>
              <a:gd name="adj1" fmla="val 33407"/>
              <a:gd name="adj2" fmla="val 82416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219200"/>
          </a:xfr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th-TH" sz="4800" b="1" dirty="0" smtClean="0">
                <a:solidFill>
                  <a:srgbClr val="FFFF00"/>
                </a:solidFill>
              </a:rPr>
              <a:t>คำถาม – คำตอบ </a:t>
            </a:r>
            <a:br>
              <a:rPr lang="th-TH" sz="4800" b="1" dirty="0" smtClean="0">
                <a:solidFill>
                  <a:srgbClr val="FFFF00"/>
                </a:solidFill>
              </a:rPr>
            </a:br>
            <a:r>
              <a:rPr lang="th-TH" sz="4800" b="1" dirty="0" smtClean="0">
                <a:solidFill>
                  <a:srgbClr val="FFFF00"/>
                </a:solidFill>
              </a:rPr>
              <a:t>กฎหมายการสาธารณสุข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4838" y="1828800"/>
            <a:ext cx="7824814" cy="48006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688975" indent="-688975" algn="l" eaLnBrk="1" hangingPunct="1">
              <a:lnSpc>
                <a:spcPct val="90000"/>
              </a:lnSpc>
              <a:defRPr/>
            </a:pPr>
            <a:r>
              <a:rPr lang="th-TH" altLang="ko-KR" sz="3000" b="1" dirty="0" smtClean="0">
                <a:solidFill>
                  <a:srgbClr val="002060"/>
                </a:solidFill>
                <a:effectLst/>
                <a:ea typeface="굴림" charset="-127"/>
              </a:rPr>
              <a:t>๑</a:t>
            </a:r>
            <a:r>
              <a:rPr lang="en-US" altLang="ko-KR" sz="3000" b="1" dirty="0" smtClean="0">
                <a:solidFill>
                  <a:srgbClr val="002060"/>
                </a:solidFill>
                <a:effectLst/>
                <a:ea typeface="굴림" charset="-127"/>
              </a:rPr>
              <a:t>) </a:t>
            </a:r>
            <a:r>
              <a:rPr lang="th-TH" altLang="ko-KR" sz="3000" b="1" dirty="0" smtClean="0">
                <a:solidFill>
                  <a:srgbClr val="002060"/>
                </a:solidFill>
                <a:effectLst/>
                <a:ea typeface="굴림" charset="-127"/>
              </a:rPr>
              <a:t>- </a:t>
            </a:r>
            <a:r>
              <a:rPr lang="th-TH" altLang="ko-KR" sz="3000" b="1" dirty="0" smtClean="0">
                <a:solidFill>
                  <a:srgbClr val="002060"/>
                </a:solidFill>
                <a:effectLst/>
              </a:rPr>
              <a:t>เทศบาลจะตราข้อบัญญัติท้องถิ่นโดยกำหนดวิธีการเก็บขนขยะมูลฝอย ณ จุดรวบรวมมูลฝอยรวมของหมู่บ้านจัดสรร หรือชุมชนที่มิได้จัดสรร และคำนวณค่าธรรมเนียมการเก็บขนจากปริมาณของขยะมูลฝอยที่อยู่ ณ จุดรองรับขยะมูลฝอยรวมได้หรือไม่ ? โดยมิได้จัดเก็บจากบ้านแต่ละหลังแบบแยกเก็บตามหลังคาเรือน</a:t>
            </a:r>
          </a:p>
          <a:p>
            <a:pPr marL="688975" indent="-688975" algn="l" eaLnBrk="1" hangingPunct="1">
              <a:lnSpc>
                <a:spcPct val="90000"/>
              </a:lnSpc>
              <a:defRPr/>
            </a:pPr>
            <a:r>
              <a:rPr lang="th-TH" altLang="ko-KR" sz="3000" b="1" dirty="0" smtClean="0">
                <a:solidFill>
                  <a:srgbClr val="002060"/>
                </a:solidFill>
                <a:effectLst/>
              </a:rPr>
              <a:t>    </a:t>
            </a:r>
            <a:r>
              <a:rPr lang="en-US" altLang="ko-KR" sz="3000" b="1" dirty="0" smtClean="0">
                <a:solidFill>
                  <a:srgbClr val="002060"/>
                </a:solidFill>
                <a:effectLst/>
              </a:rPr>
              <a:t>  </a:t>
            </a:r>
            <a:r>
              <a:rPr lang="th-TH" altLang="ko-KR" sz="3000" b="1" dirty="0" smtClean="0">
                <a:solidFill>
                  <a:srgbClr val="002060"/>
                </a:solidFill>
                <a:effectLst/>
              </a:rPr>
              <a:t>- ถ้าสามารถตราข้อบัญญัติจัดเก็บค่าธรรมเนียมการเก็บขนขยะมูลฝอยตามข้อคำถามข้างต้นได้ ถามว่า จะตราข้อบัญญัติให้เก็บค่าธรรมเนียมจากนิติบุคคลหรือผู้แทนของชุมชน (กรณีที่ชุมชนรวมตัวกันและแต่งตั้งผู้แทนของชุมชน) ได้หรือไม่ ? ทั้งนี้อัตราค่าธรรมเนียมจะไม่เกินกว่าอัตราในกฎกระทรวง</a:t>
            </a:r>
            <a:r>
              <a:rPr lang="en-US" altLang="ko-KR" sz="3000" dirty="0" smtClean="0">
                <a:solidFill>
                  <a:srgbClr val="002060"/>
                </a:solidFill>
                <a:ea typeface="굴림" charset="-127"/>
              </a:rPr>
              <a:t> </a:t>
            </a:r>
            <a:endParaRPr lang="th-TH" sz="3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58" y="1828768"/>
            <a:ext cx="6786610" cy="250033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57188" indent="-357188" algn="l" eaLnBrk="1" hangingPunct="1">
              <a:lnSpc>
                <a:spcPct val="90000"/>
              </a:lnSpc>
            </a:pPr>
            <a:r>
              <a:rPr lang="th-TH" altLang="ko-KR" sz="3600" b="1" dirty="0" smtClean="0">
                <a:solidFill>
                  <a:schemeClr val="tx1"/>
                </a:solidFill>
                <a:effectLst/>
                <a:latin typeface="AngsanaUPC" pitchFamily="18" charset="-34"/>
                <a:ea typeface="Gulim" pitchFamily="34" charset="-127"/>
                <a:cs typeface="AngsanaUPC" pitchFamily="18" charset="-34"/>
              </a:rPr>
              <a:t>๒</a:t>
            </a:r>
            <a:r>
              <a:rPr lang="en-US" altLang="ko-KR" sz="3600" b="1" dirty="0" smtClean="0">
                <a:solidFill>
                  <a:schemeClr val="tx1"/>
                </a:solidFill>
                <a:effectLst/>
                <a:latin typeface="AngsanaUPC" pitchFamily="18" charset="-34"/>
                <a:ea typeface="Gulim" pitchFamily="34" charset="-127"/>
                <a:cs typeface="AngsanaUPC" pitchFamily="18" charset="-34"/>
              </a:rPr>
              <a:t>) </a:t>
            </a:r>
            <a:r>
              <a:rPr lang="th-TH" altLang="ko-KR" sz="3600" b="1" dirty="0" smtClean="0">
                <a:solidFill>
                  <a:schemeClr val="tx1"/>
                </a:solidFill>
                <a:effectLst/>
                <a:latin typeface="AngsanaUPC" pitchFamily="18" charset="-34"/>
                <a:cs typeface="AngsanaUPC" pitchFamily="18" charset="-34"/>
              </a:rPr>
              <a:t>การออกใบอนุญาตกิจการที่เป็นอันตรายต่อสุขภาพ เช่น กิจการหอพัก ห้องเช่า โรงแรม ฯลฯ กองสาธารณสุขต้องดูใบ อ.๖ (ใบขออนุญาตการใช้อาคารตามกฎหมายควบคุมอาคาร) หรือไม่ ? หรือเป็นหน้าที่ของกองช่างเทศบาล</a:t>
            </a:r>
            <a:endParaRPr lang="th-TH" sz="5400" b="1" dirty="0" smtClean="0">
              <a:solidFill>
                <a:schemeClr val="tx1"/>
              </a:solidFill>
              <a:effectLst/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428728" y="4557714"/>
            <a:ext cx="7429552" cy="2057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9263" indent="-449263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th-TH" altLang="ko-KR" sz="4000" b="1" dirty="0" smtClean="0">
                <a:latin typeface="AngsanaUPC" pitchFamily="18" charset="-34"/>
                <a:ea typeface="굴림" charset="-127"/>
                <a:cs typeface="AngsanaUPC" pitchFamily="18" charset="-34"/>
              </a:rPr>
              <a:t>๓) </a:t>
            </a:r>
            <a:r>
              <a:rPr lang="th-TH" altLang="ko-KR" sz="3600" b="1" dirty="0" smtClean="0">
                <a:latin typeface="AngsanaUPC" pitchFamily="18" charset="-34"/>
                <a:cs typeface="AngsanaUPC" pitchFamily="18" charset="-34"/>
              </a:rPr>
              <a:t>ใน</a:t>
            </a:r>
            <a:r>
              <a:rPr lang="th-TH" altLang="ko-KR" sz="3600" b="1" dirty="0">
                <a:latin typeface="AngsanaUPC" pitchFamily="18" charset="-34"/>
                <a:cs typeface="AngsanaUPC" pitchFamily="18" charset="-34"/>
              </a:rPr>
              <a:t>กรณีมีผู้มาขอจัดตั้งตลาดนัดขายของประจำเดือน ๆ ละ ๓ ครั้ง ในที่สาธารณะของเทศบาล แล้วผู้ขอได้เสียหรือชำระเงินให้เทศบาลเป็นเดือน ๆ ละ ๓,๐๐๐ บาท อยากทราบว่า เทศบาลรับเงินถูกต้องหรือไม่ ?</a:t>
            </a:r>
            <a:r>
              <a:rPr lang="th-TH" altLang="ko-KR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UPC" pitchFamily="18" charset="-34"/>
                <a:cs typeface="AngsanaUPC" pitchFamily="18" charset="-34"/>
              </a:rPr>
              <a:t>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457200"/>
            <a:ext cx="7772400" cy="12192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คำถาม – คำตอบ </a:t>
            </a:r>
            <a:b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กฎหมายการสาธารณสุข</a:t>
            </a:r>
            <a:endParaRPr kumimoji="0" lang="th-TH" sz="48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057400"/>
            <a:ext cx="7086600" cy="35814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688975" indent="-688975" algn="l" eaLnBrk="1" hangingPunct="1">
              <a:lnSpc>
                <a:spcPct val="90000"/>
              </a:lnSpc>
              <a:defRPr/>
            </a:pPr>
            <a:r>
              <a:rPr lang="th-TH" altLang="ko-KR" sz="40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굴림" charset="-127"/>
              </a:rPr>
              <a:t>๔</a:t>
            </a:r>
            <a:r>
              <a:rPr lang="en-US" altLang="ko-KR" sz="40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굴림" charset="-127"/>
              </a:rPr>
              <a:t>) </a:t>
            </a:r>
            <a:r>
              <a:rPr lang="th-TH" altLang="ko-KR" sz="40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Angsana New" pitchFamily="18" charset="-34"/>
              </a:rPr>
              <a:t>ข้อบัญญัติในกฎกระทรวงที่กำหนดว่า </a:t>
            </a:r>
            <a:r>
              <a:rPr lang="en-US" altLang="ko-KR" sz="40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Angsana New" pitchFamily="18" charset="-34"/>
                <a:ea typeface="굴림" charset="-127"/>
              </a:rPr>
              <a:t>“</a:t>
            </a:r>
            <a:r>
              <a:rPr lang="th-TH" altLang="ko-KR" sz="40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Angsana New" pitchFamily="18" charset="-34"/>
              </a:rPr>
              <a:t>ห้ามมิให้เจ้าพนักงานท้องถิ่นอนุญาตให้เอกชนใช้ที่หรือทางสาธารณะจัดตั้งเป็นตลาดนัด</a:t>
            </a:r>
            <a:r>
              <a:rPr lang="en-US" altLang="ko-KR" sz="40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Angsana New" pitchFamily="18" charset="-34"/>
                <a:ea typeface="굴림" charset="-127"/>
              </a:rPr>
              <a:t>”</a:t>
            </a:r>
            <a:r>
              <a:rPr lang="th-TH" altLang="ko-KR" sz="40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Angsana New" pitchFamily="18" charset="-34"/>
              </a:rPr>
              <a:t> นั้น จะรวมถึงการใช้พื้นที่วัด โรงเรียน ด้วยหรือไม่? และถ้ามีการกระทำอยู่ จะมีข้อเสนอแนะดำเนินการแก้ไขอย่างไร ?</a:t>
            </a:r>
            <a:r>
              <a:rPr lang="en-US" altLang="ko-KR" sz="4000" b="1" dirty="0" smtClean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  <a:ea typeface="굴림" charset="-127"/>
              </a:rPr>
              <a:t> </a:t>
            </a:r>
            <a:endParaRPr lang="th-TH" altLang="ko-KR" sz="5400" b="1" dirty="0" smtClean="0">
              <a:solidFill>
                <a:schemeClr val="accent2">
                  <a:lumMod val="75000"/>
                </a:schemeClr>
              </a:solidFill>
              <a:latin typeface="Angsana New" pitchFamily="18" charset="-34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457200"/>
            <a:ext cx="7772400" cy="12192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คำถาม – คำตอบ </a:t>
            </a:r>
            <a:b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กฎหมายการสาธารณสุข</a:t>
            </a:r>
            <a:endParaRPr kumimoji="0" lang="th-TH" sz="48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28662" y="2133600"/>
            <a:ext cx="7300938" cy="42672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463550" indent="-463550" algn="l" eaLnBrk="1" hangingPunct="1">
              <a:lnSpc>
                <a:spcPct val="90000"/>
              </a:lnSpc>
              <a:defRPr/>
            </a:pPr>
            <a:r>
              <a:rPr lang="th-TH" altLang="ko-KR" sz="4000" b="1" dirty="0">
                <a:solidFill>
                  <a:srgbClr val="002060"/>
                </a:solidFill>
                <a:ea typeface="굴림" charset="-127"/>
              </a:rPr>
              <a:t>๕</a:t>
            </a:r>
            <a:r>
              <a:rPr lang="en-US" altLang="ko-KR" sz="4000" b="1" dirty="0" smtClean="0">
                <a:solidFill>
                  <a:srgbClr val="002060"/>
                </a:solidFill>
                <a:effectLst/>
                <a:ea typeface="굴림" charset="-127"/>
              </a:rPr>
              <a:t>) </a:t>
            </a:r>
            <a:r>
              <a:rPr lang="th-TH" altLang="ko-KR" sz="3600" b="1" dirty="0" smtClean="0">
                <a:solidFill>
                  <a:srgbClr val="002060"/>
                </a:solidFill>
                <a:effectLst/>
              </a:rPr>
              <a:t>ในกรณีที่มีโรงงานเกิดขึ้นก่อนมี </a:t>
            </a:r>
            <a:r>
              <a:rPr lang="th-TH" altLang="ko-KR" sz="3600" b="1" dirty="0" err="1" smtClean="0">
                <a:solidFill>
                  <a:srgbClr val="002060"/>
                </a:solidFill>
                <a:effectLst/>
              </a:rPr>
              <a:t>อบต.</a:t>
            </a:r>
            <a:r>
              <a:rPr lang="th-TH" altLang="ko-KR" sz="3600" b="1" dirty="0" smtClean="0">
                <a:solidFill>
                  <a:srgbClr val="002060"/>
                </a:solidFill>
                <a:effectLst/>
              </a:rPr>
              <a:t> ร่วม ๑๐ ปี </a:t>
            </a:r>
            <a:br>
              <a:rPr lang="th-TH" altLang="ko-KR" sz="3600" b="1" dirty="0" smtClean="0">
                <a:solidFill>
                  <a:srgbClr val="002060"/>
                </a:solidFill>
                <a:effectLst/>
              </a:rPr>
            </a:br>
            <a:r>
              <a:rPr lang="th-TH" altLang="ko-KR" sz="3600" b="1" dirty="0" smtClean="0">
                <a:solidFill>
                  <a:srgbClr val="002060"/>
                </a:solidFill>
                <a:effectLst/>
              </a:rPr>
              <a:t>ได้ก่อเหตุรำคาญ ปรากฏว่าโรงงานดังกล่าว ไม่มีทั้งใบอนุญาตตาม </a:t>
            </a:r>
            <a:r>
              <a:rPr lang="th-TH" altLang="ko-KR" sz="3600" b="1" u="sng" dirty="0" smtClean="0">
                <a:solidFill>
                  <a:srgbClr val="002060"/>
                </a:solidFill>
                <a:effectLst/>
              </a:rPr>
              <a:t>กม.การสาธารณสุข</a:t>
            </a:r>
            <a:r>
              <a:rPr lang="th-TH" altLang="ko-KR" sz="3600" b="1" dirty="0" smtClean="0">
                <a:solidFill>
                  <a:srgbClr val="002060"/>
                </a:solidFill>
                <a:effectLst/>
              </a:rPr>
              <a:t> </a:t>
            </a:r>
            <a:r>
              <a:rPr lang="th-TH" altLang="ko-KR" sz="3600" b="1" u="sng" dirty="0" smtClean="0">
                <a:solidFill>
                  <a:srgbClr val="002060"/>
                </a:solidFill>
                <a:effectLst/>
              </a:rPr>
              <a:t>กม.โรงงาน</a:t>
            </a:r>
            <a:r>
              <a:rPr lang="th-TH" altLang="ko-KR" sz="3600" b="1" dirty="0" smtClean="0">
                <a:solidFill>
                  <a:srgbClr val="002060"/>
                </a:solidFill>
                <a:effectLst/>
              </a:rPr>
              <a:t> และ </a:t>
            </a:r>
            <a:r>
              <a:rPr lang="th-TH" altLang="ko-KR" sz="3600" b="1" u="sng" dirty="0" smtClean="0">
                <a:solidFill>
                  <a:srgbClr val="002060"/>
                </a:solidFill>
                <a:effectLst/>
              </a:rPr>
              <a:t>กม.อาคาร</a:t>
            </a:r>
            <a:r>
              <a:rPr lang="th-TH" altLang="ko-KR" sz="3600" b="1" dirty="0" smtClean="0">
                <a:solidFill>
                  <a:srgbClr val="002060"/>
                </a:solidFill>
                <a:effectLst/>
              </a:rPr>
              <a:t> </a:t>
            </a:r>
            <a:r>
              <a:rPr lang="th-TH" altLang="ko-KR" sz="3600" b="1" dirty="0" err="1" smtClean="0">
                <a:solidFill>
                  <a:srgbClr val="002060"/>
                </a:solidFill>
                <a:effectLst/>
              </a:rPr>
              <a:t>อบต.</a:t>
            </a:r>
            <a:r>
              <a:rPr lang="th-TH" altLang="ko-KR" sz="3600" b="1" dirty="0" smtClean="0">
                <a:solidFill>
                  <a:srgbClr val="002060"/>
                </a:solidFill>
                <a:effectLst/>
              </a:rPr>
              <a:t>ได้ออกคำสั่งให้โรงงานแก้ไขระงับเหตุรำคาญ ถามว่า จะเป็นการสนับสนุนผู้กระทำผิดหรือไม่ ? ถ้าโรงงานได้มายื่นคำขอใบอนุญาต </a:t>
            </a:r>
            <a:r>
              <a:rPr lang="th-TH" altLang="ko-KR" sz="3600" b="1" dirty="0" err="1" smtClean="0">
                <a:solidFill>
                  <a:srgbClr val="002060"/>
                </a:solidFill>
                <a:effectLst/>
              </a:rPr>
              <a:t>อบต.</a:t>
            </a:r>
            <a:r>
              <a:rPr lang="th-TH" altLang="ko-KR" sz="3600" b="1" dirty="0" smtClean="0">
                <a:solidFill>
                  <a:srgbClr val="002060"/>
                </a:solidFill>
                <a:effectLst/>
              </a:rPr>
              <a:t>จะดำเนินการอย่างไร ? เพราะเกี่ยวกับกฎหมายอื่นด้วย </a:t>
            </a:r>
            <a:r>
              <a:rPr lang="th-TH" altLang="ko-KR" sz="3600" b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457200"/>
            <a:ext cx="7772400" cy="12192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คำถาม – คำตอบ </a:t>
            </a:r>
            <a:b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กฎหมายการสาธารณสุข</a:t>
            </a:r>
            <a:endParaRPr kumimoji="0" lang="th-TH" sz="48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1785926"/>
            <a:ext cx="7086600" cy="1600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463550" indent="-463550" algn="l" eaLnBrk="1" hangingPunct="1">
              <a:lnSpc>
                <a:spcPct val="90000"/>
              </a:lnSpc>
              <a:defRPr/>
            </a:pPr>
            <a:r>
              <a:rPr lang="th-TH" altLang="ko-KR" sz="4000" b="1" dirty="0">
                <a:solidFill>
                  <a:srgbClr val="002060"/>
                </a:solidFill>
                <a:ea typeface="굴림" charset="-127"/>
              </a:rPr>
              <a:t>๖</a:t>
            </a:r>
            <a:r>
              <a:rPr lang="en-US" altLang="ko-KR" sz="4000" b="1" dirty="0" smtClean="0">
                <a:solidFill>
                  <a:srgbClr val="002060"/>
                </a:solidFill>
                <a:effectLst/>
                <a:ea typeface="굴림" charset="-127"/>
              </a:rPr>
              <a:t>) </a:t>
            </a:r>
            <a:r>
              <a:rPr lang="th-TH" altLang="ko-KR" b="1" dirty="0" smtClean="0">
                <a:solidFill>
                  <a:srgbClr val="002060"/>
                </a:solidFill>
                <a:effectLst/>
              </a:rPr>
              <a:t>เทศบาลได้อนุญาตให้รถดูดส้วมรายที่ (๑) ไปแล้ว ต่อมามีผู้ประกอบการรถดูดส้วมรายที่ (๒) ยื่นขอใบอนุญาตอีกราย(คนละบริษัทกัน) เทศบาลจะอนุญาตให้ได้หรือไม่ ?</a:t>
            </a:r>
            <a:r>
              <a:rPr lang="en-US" altLang="ko-KR" dirty="0" smtClean="0">
                <a:solidFill>
                  <a:srgbClr val="002060"/>
                </a:solidFill>
                <a:ea typeface="굴림" charset="-127"/>
              </a:rPr>
              <a:t> </a:t>
            </a:r>
            <a:endParaRPr lang="th-TH" altLang="ko-KR" dirty="0" smtClean="0">
              <a:solidFill>
                <a:srgbClr val="002060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33400" y="3657600"/>
            <a:ext cx="7824814" cy="289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pPr marL="463550" indent="-4635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th-TH" altLang="ko-KR" sz="4000" b="1" dirty="0">
                <a:solidFill>
                  <a:srgbClr val="002060"/>
                </a:solidFill>
                <a:ea typeface="굴림" charset="-127"/>
              </a:rPr>
              <a:t>๗</a:t>
            </a:r>
            <a:r>
              <a:rPr lang="en-US" altLang="ko-KR" sz="4000" b="1" dirty="0" smtClean="0">
                <a:solidFill>
                  <a:srgbClr val="002060"/>
                </a:solidFill>
                <a:ea typeface="굴림" charset="-127"/>
              </a:rPr>
              <a:t>) </a:t>
            </a:r>
            <a:r>
              <a:rPr lang="th-TH" altLang="ko-KR" sz="3200" b="1" dirty="0">
                <a:solidFill>
                  <a:srgbClr val="002060"/>
                </a:solidFill>
              </a:rPr>
              <a:t>เมื่อเทศบาลอนุญาตให้มีกิจการรถดูดส้วมในเขตเทศบาลแล้ว ผู้ประกอบการมักจะทิ้งสิ่งปฏิกูลในที่หรือทางสาธารณะ หรือที่ส่วนบุคคล อยากทราบว่า ผู้ประกอบกิจการทำถูกหรือผิดอย่างไร ? เทศบาลจะดำเนินการเอาผิดได้หรือไม่เพียงไร ? และสถานที่กำจัดสิ่งปฏิกูลเป็นหน้าที่ของเทศบาลหรือผู้ได้รับอนุญาตที่ต้องผู้จัดสร้างขึ้น ?</a:t>
            </a:r>
            <a:r>
              <a:rPr lang="en-US" altLang="ko-KR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endParaRPr lang="th-TH" altLang="ko-KR" sz="32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457200"/>
            <a:ext cx="7772400" cy="12192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คำถาม – คำตอบ </a:t>
            </a:r>
            <a:b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กฎหมายการสาธารณสุข</a:t>
            </a:r>
            <a:endParaRPr kumimoji="0" lang="th-TH" sz="48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905000"/>
            <a:ext cx="8182004" cy="47244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marL="463550" indent="-463550" algn="l" eaLnBrk="1" hangingPunct="1">
              <a:lnSpc>
                <a:spcPct val="90000"/>
              </a:lnSpc>
              <a:defRPr/>
            </a:pPr>
            <a:r>
              <a:rPr lang="th-TH" altLang="ko-KR" sz="4000" b="1" dirty="0" smtClean="0">
                <a:solidFill>
                  <a:schemeClr val="tx1"/>
                </a:solidFill>
                <a:effectLst/>
                <a:ea typeface="굴림" charset="-127"/>
              </a:rPr>
              <a:t>๘</a:t>
            </a:r>
            <a:r>
              <a:rPr lang="en-US" altLang="ko-KR" sz="4000" b="1" dirty="0" smtClean="0">
                <a:solidFill>
                  <a:schemeClr val="tx1"/>
                </a:solidFill>
                <a:effectLst/>
                <a:ea typeface="굴림" charset="-127"/>
              </a:rPr>
              <a:t>)</a:t>
            </a:r>
            <a:r>
              <a:rPr lang="th-TH" altLang="ko-KR" sz="4000" b="1" dirty="0" smtClean="0">
                <a:solidFill>
                  <a:schemeClr val="tx1"/>
                </a:solidFill>
                <a:effectLst/>
                <a:ea typeface="굴림" charset="-127"/>
              </a:rPr>
              <a:t> </a:t>
            </a:r>
            <a:r>
              <a:rPr lang="th-TH" altLang="ko-KR" b="1" dirty="0" smtClean="0">
                <a:solidFill>
                  <a:schemeClr val="tx1"/>
                </a:solidFill>
                <a:effectLst/>
              </a:rPr>
              <a:t>ด้วยกรมส่งเสริมการเกษตร ได้ขออนุญาตใช้ที่ดินราชพัสดุในเขตเทศบาล เป็นบ้านพักข้าราชการ หลังจากล่วงพ้นมา ๓๐ ปี บ้านพักทั้ง ๓ หลังดังกล่าว ไม่มีผู้อยู่อาศัย ถูกปล่อยทิ้งร้าง ชำรุดทรุดโทรม เป็นแหล่งเกิดเชื้อโรคจนอาจเป็นอันตรายต่อสุขภาพของประชาชน (ตามมาตรา.๒๑) เจ้าพนักงานท้องถิ่นจึงใช้อำนาจออกคำสั่งเป็นหนังสือไปยังสำนักงานเกษตรอำเภอผู้ดูแล โดยให้รื้อถอนออกภายใน ๑๕ วัน (ตามมาตรา ๒๓)  ปรากฏว่า สำนักงานเกษตรอำเภอโดยนายอำเภอลงนามในหนังสือแจ้งกลับมาว่า </a:t>
            </a:r>
            <a:r>
              <a:rPr lang="en-US" altLang="ko-KR" b="1" dirty="0" smtClean="0">
                <a:solidFill>
                  <a:schemeClr val="tx1"/>
                </a:solidFill>
                <a:effectLst/>
                <a:ea typeface="굴림" charset="-127"/>
              </a:rPr>
              <a:t>“</a:t>
            </a:r>
            <a:r>
              <a:rPr lang="th-TH" altLang="ko-KR" b="1" dirty="0" smtClean="0">
                <a:solidFill>
                  <a:schemeClr val="tx1"/>
                </a:solidFill>
                <a:effectLst/>
              </a:rPr>
              <a:t>หากเทศบาลเข้าไปรื้อถอนหรือดำเนินการใดๆ กับบ้านพักทั้ง ๓ หลังนั้น จะมีความผิดฐานทำลายทรัพย์สินของทางราชการ</a:t>
            </a:r>
            <a:r>
              <a:rPr lang="en-US" altLang="ko-KR" b="1" dirty="0" smtClean="0">
                <a:solidFill>
                  <a:schemeClr val="tx1"/>
                </a:solidFill>
                <a:effectLst/>
                <a:ea typeface="굴림" charset="-127"/>
              </a:rPr>
              <a:t>”</a:t>
            </a:r>
            <a:r>
              <a:rPr lang="th-TH" altLang="ko-KR" b="1" dirty="0" smtClean="0">
                <a:solidFill>
                  <a:schemeClr val="tx1"/>
                </a:solidFill>
                <a:effectLst/>
              </a:rPr>
              <a:t>ถามว่าเทศบาลควรจะดำเนินการอย่างไร ?</a:t>
            </a:r>
            <a:r>
              <a:rPr lang="en-US" altLang="ko-KR" dirty="0" smtClean="0">
                <a:solidFill>
                  <a:schemeClr val="tx1"/>
                </a:solidFill>
                <a:ea typeface="굴림" charset="-127"/>
              </a:rPr>
              <a:t> </a:t>
            </a:r>
            <a:endParaRPr lang="th-TH" altLang="ko-KR" dirty="0" smtClean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457200"/>
            <a:ext cx="7772400" cy="12192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คำถาม – คำตอบ </a:t>
            </a:r>
            <a:b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h-TH" sz="4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กฎหมายการสาธารณสุข</a:t>
            </a:r>
            <a:endParaRPr kumimoji="0" lang="th-TH" sz="48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ศุมล ศรีสุขวัฒนา ศูนย์บริหารกฎหมายฯ กรมอนามัย</a:t>
            </a:r>
            <a:endParaRPr lang="th-TH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92125" y="1955800"/>
            <a:ext cx="8423275" cy="1320800"/>
          </a:xfrm>
          <a:prstGeom prst="rect">
            <a:avLst/>
          </a:prstGeom>
          <a:solidFill>
            <a:srgbClr val="FFFF7D"/>
          </a:solidFill>
          <a:ln w="12700">
            <a:solidFill>
              <a:srgbClr val="FF9933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533400" indent="-533400" eaLnBrk="0" hangingPunct="0">
              <a:spcBef>
                <a:spcPct val="20000"/>
              </a:spcBef>
            </a:pPr>
            <a:r>
              <a:rPr lang="th-TH" sz="4000" b="1">
                <a:effectLst/>
                <a:latin typeface="JasmineUPC" pitchFamily="18" charset="-34"/>
                <a:cs typeface="IrisUPC" pitchFamily="34" charset="-34"/>
              </a:rPr>
              <a:t>(2) การกระทำทางปกครองของ จนท.รัฐ</a:t>
            </a:r>
            <a:br>
              <a:rPr lang="th-TH" sz="4000" b="1">
                <a:effectLst/>
                <a:latin typeface="JasmineUPC" pitchFamily="18" charset="-34"/>
                <a:cs typeface="IrisUPC" pitchFamily="34" charset="-34"/>
              </a:rPr>
            </a:br>
            <a:r>
              <a:rPr lang="th-TH" sz="4000" b="1">
                <a:effectLst/>
                <a:latin typeface="JasmineUPC" pitchFamily="18" charset="-34"/>
                <a:cs typeface="IrisUPC" pitchFamily="34" charset="-34"/>
              </a:rPr>
              <a:t>ย่อมถูกตรวจสอบโดยศาล (ปกครอง)ได้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92125" y="3170238"/>
            <a:ext cx="8423275" cy="2895600"/>
          </a:xfrm>
          <a:prstGeom prst="rect">
            <a:avLst/>
          </a:prstGeom>
          <a:solidFill>
            <a:srgbClr val="FFFF7D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09600" y="3322638"/>
            <a:ext cx="1900238" cy="254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361950" indent="-361950" eaLnBrk="0" hangingPunct="0">
              <a:spcBef>
                <a:spcPct val="20000"/>
              </a:spcBef>
            </a:pPr>
            <a:r>
              <a:rPr lang="th-TH" sz="4000" b="1">
                <a:effectLst/>
                <a:latin typeface="JasmineUPC" pitchFamily="18" charset="-34"/>
                <a:cs typeface="IrisUPC" pitchFamily="34" charset="-34"/>
              </a:rPr>
              <a:t>(3) จนท.รัฐผู้ใช้อำนาจต้อง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895600" y="3657600"/>
            <a:ext cx="6248400" cy="2514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61950" indent="-361950" eaLnBrk="0" hangingPunct="0">
              <a:lnSpc>
                <a:spcPct val="85000"/>
              </a:lnSpc>
              <a:buFontTx/>
              <a:buChar char="•"/>
            </a:pPr>
            <a:r>
              <a:rPr lang="th-TH" sz="4000" b="1">
                <a:effectLst/>
                <a:latin typeface="JasmineUPC" pitchFamily="18" charset="-34"/>
                <a:cs typeface="IrisUPC" pitchFamily="34" charset="-34"/>
              </a:rPr>
              <a:t>เป็นบุคคลที่ดำรง</a:t>
            </a:r>
            <a:r>
              <a:rPr lang="th-TH" sz="4000" b="1">
                <a:solidFill>
                  <a:srgbClr val="0000CC"/>
                </a:solidFill>
                <a:effectLst/>
                <a:latin typeface="JasmineUPC" pitchFamily="18" charset="-34"/>
                <a:cs typeface="IrisUPC" pitchFamily="34" charset="-34"/>
              </a:rPr>
              <a:t>ตำแหน่งผู้ทรง</a:t>
            </a:r>
            <a:r>
              <a:rPr lang="th-TH" sz="4000" b="1">
                <a:effectLst/>
                <a:latin typeface="JasmineUPC" pitchFamily="18" charset="-34"/>
                <a:cs typeface="IrisUPC" pitchFamily="34" charset="-34"/>
              </a:rPr>
              <a:t>อำนาจ</a:t>
            </a:r>
          </a:p>
          <a:p>
            <a:pPr marL="361950" indent="-361950" eaLnBrk="0" hangingPunct="0">
              <a:lnSpc>
                <a:spcPct val="85000"/>
              </a:lnSpc>
              <a:buFontTx/>
              <a:buChar char="•"/>
            </a:pPr>
            <a:r>
              <a:rPr lang="th-TH" sz="4000" b="1">
                <a:effectLst/>
                <a:latin typeface="JasmineUPC" pitchFamily="18" charset="-34"/>
                <a:cs typeface="IrisUPC" pitchFamily="34" charset="-34"/>
              </a:rPr>
              <a:t>ต้องดำรงตำแหน่งนั้น</a:t>
            </a:r>
            <a:r>
              <a:rPr lang="th-TH" sz="4000" b="1">
                <a:solidFill>
                  <a:srgbClr val="0000CC"/>
                </a:solidFill>
                <a:effectLst/>
                <a:latin typeface="JasmineUPC" pitchFamily="18" charset="-34"/>
                <a:cs typeface="IrisUPC" pitchFamily="34" charset="-34"/>
              </a:rPr>
              <a:t>ขณะ</a:t>
            </a:r>
            <a:r>
              <a:rPr lang="th-TH" sz="4000" b="1">
                <a:effectLst/>
                <a:latin typeface="JasmineUPC" pitchFamily="18" charset="-34"/>
                <a:cs typeface="IrisUPC" pitchFamily="34" charset="-34"/>
              </a:rPr>
              <a:t>ใช้อำนาจ</a:t>
            </a:r>
          </a:p>
          <a:p>
            <a:pPr marL="361950" indent="-361950" eaLnBrk="0" hangingPunct="0">
              <a:lnSpc>
                <a:spcPct val="85000"/>
              </a:lnSpc>
              <a:buFontTx/>
              <a:buChar char="•"/>
            </a:pPr>
            <a:r>
              <a:rPr lang="th-TH" sz="4000" b="1">
                <a:effectLst/>
                <a:latin typeface="JasmineUPC" pitchFamily="18" charset="-34"/>
                <a:cs typeface="IrisUPC" pitchFamily="34" charset="-34"/>
              </a:rPr>
              <a:t>ต้องใช้อำนาจตาม</a:t>
            </a:r>
            <a:r>
              <a:rPr lang="th-TH" sz="4000" b="1">
                <a:solidFill>
                  <a:srgbClr val="0000CC"/>
                </a:solidFill>
                <a:effectLst/>
                <a:latin typeface="JasmineUPC" pitchFamily="18" charset="-34"/>
                <a:cs typeface="IrisUPC" pitchFamily="34" charset="-34"/>
              </a:rPr>
              <a:t>รูปแบบ</a:t>
            </a:r>
            <a:r>
              <a:rPr lang="th-TH" sz="4000" b="1">
                <a:effectLst/>
                <a:latin typeface="JasmineUPC" pitchFamily="18" charset="-34"/>
                <a:cs typeface="IrisUPC" pitchFamily="34" charset="-34"/>
              </a:rPr>
              <a:t>และขั้นตอน</a:t>
            </a:r>
            <a:br>
              <a:rPr lang="th-TH" sz="4000" b="1">
                <a:effectLst/>
                <a:latin typeface="JasmineUPC" pitchFamily="18" charset="-34"/>
                <a:cs typeface="IrisUPC" pitchFamily="34" charset="-34"/>
              </a:rPr>
            </a:br>
            <a:r>
              <a:rPr lang="th-TH" sz="4000" b="1">
                <a:effectLst/>
                <a:latin typeface="JasmineUPC" pitchFamily="18" charset="-34"/>
                <a:cs typeface="IrisUPC" pitchFamily="34" charset="-34"/>
              </a:rPr>
              <a:t>ที่ กม.กำหนด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286000" y="3627438"/>
          <a:ext cx="685800" cy="1524000"/>
        </p:xfrm>
        <a:graphic>
          <a:graphicData uri="http://schemas.openxmlformats.org/presentationml/2006/ole">
            <p:oleObj spid="_x0000_s1026" name="Clip" r:id="rId3" imgW="6773760" imgH="4128840" progId="MS_ClipArt_Gallery.2">
              <p:embed/>
            </p:oleObj>
          </a:graphicData>
        </a:graphic>
      </p:graphicFrame>
      <p:sp>
        <p:nvSpPr>
          <p:cNvPr id="3080" name="AutoShape 7"/>
          <p:cNvSpPr>
            <a:spLocks noChangeArrowheads="1"/>
          </p:cNvSpPr>
          <p:nvPr/>
        </p:nvSpPr>
        <p:spPr bwMode="auto">
          <a:xfrm>
            <a:off x="685800" y="457200"/>
            <a:ext cx="3875088" cy="609600"/>
          </a:xfrm>
          <a:prstGeom prst="roundRect">
            <a:avLst>
              <a:gd name="adj" fmla="val 16667"/>
            </a:avLst>
          </a:prstGeom>
          <a:solidFill>
            <a:srgbClr val="FFB9FF"/>
          </a:solidFill>
          <a:ln w="12700">
            <a:solidFill>
              <a:srgbClr val="FF0066"/>
            </a:solidFill>
            <a:round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th-TH" sz="4000" b="1">
                <a:solidFill>
                  <a:schemeClr val="tx2"/>
                </a:solidFill>
                <a:effectLst/>
                <a:latin typeface="LilyUPC" pitchFamily="34" charset="-34"/>
                <a:cs typeface="JasmineUPC" pitchFamily="18" charset="-34"/>
              </a:rPr>
              <a:t>กฎหมายมหาชน</a:t>
            </a:r>
          </a:p>
        </p:txBody>
      </p:sp>
      <p:sp>
        <p:nvSpPr>
          <p:cNvPr id="3081" name="AutoShape 10"/>
          <p:cNvSpPr>
            <a:spLocks noChangeArrowheads="1"/>
          </p:cNvSpPr>
          <p:nvPr/>
        </p:nvSpPr>
        <p:spPr bwMode="auto">
          <a:xfrm>
            <a:off x="561975" y="1371600"/>
            <a:ext cx="2562225" cy="579438"/>
          </a:xfrm>
          <a:prstGeom prst="homePlate">
            <a:avLst>
              <a:gd name="adj" fmla="val 110548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solidFill>
                  <a:schemeClr val="bg1"/>
                </a:solidFill>
                <a:effectLst/>
                <a:latin typeface="Angsana New" pitchFamily="18" charset="-34"/>
                <a:cs typeface="IrisUPC" pitchFamily="34" charset="-34"/>
              </a:rPr>
              <a:t>สรุปหลักการ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20" grpId="0" animBg="1"/>
      <p:bldP spid="92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352425" y="152400"/>
            <a:ext cx="8439150" cy="3657600"/>
          </a:xfrm>
          <a:prstGeom prst="rect">
            <a:avLst/>
          </a:prstGeom>
          <a:gradFill rotWithShape="0">
            <a:gsLst>
              <a:gs pos="0">
                <a:srgbClr val="FF99FF"/>
              </a:gs>
              <a:gs pos="100000">
                <a:srgbClr val="FFFFFF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52425" y="3124200"/>
            <a:ext cx="8439150" cy="3505200"/>
          </a:xfrm>
          <a:prstGeom prst="rect">
            <a:avLst/>
          </a:prstGeom>
          <a:gradFill rotWithShape="0">
            <a:gsLst>
              <a:gs pos="0">
                <a:srgbClr val="008000"/>
              </a:gs>
              <a:gs pos="50000">
                <a:srgbClr val="FFFFFF"/>
              </a:gs>
              <a:gs pos="100000">
                <a:srgbClr val="008000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AutoShap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467475" cy="731838"/>
          </a:xfrm>
          <a:prstGeom prst="homePlate">
            <a:avLst>
              <a:gd name="adj" fmla="val 76017"/>
            </a:avLst>
          </a:prstGeom>
          <a:solidFill>
            <a:srgbClr val="CC0099"/>
          </a:solidFill>
        </p:spPr>
        <p:txBody>
          <a:bodyPr>
            <a:spAutoFit/>
          </a:bodyPr>
          <a:lstStyle/>
          <a:p>
            <a:pPr eaLnBrk="1" hangingPunct="1">
              <a:lnSpc>
                <a:spcPct val="105000"/>
              </a:lnSpc>
            </a:pPr>
            <a:r>
              <a:rPr lang="th-TH" sz="4000" b="1" smtClean="0">
                <a:solidFill>
                  <a:schemeClr val="bg1"/>
                </a:solidFill>
                <a:latin typeface="Cordia New" pitchFamily="34" charset="-34"/>
                <a:cs typeface="EucrosiaUPC" pitchFamily="18" charset="-34"/>
              </a:rPr>
              <a:t>วิธีปฏิบัติราชการทางปกครอง หมายถึง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1898650" y="990600"/>
            <a:ext cx="6635750" cy="1920875"/>
          </a:xfrm>
          <a:prstGeom prst="rect">
            <a:avLst/>
          </a:prstGeom>
          <a:solidFill>
            <a:srgbClr val="FFAD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4000" b="1">
                <a:latin typeface="Times New Roman" pitchFamily="18" charset="0"/>
                <a:cs typeface="JasmineUPC" pitchFamily="18" charset="-34"/>
              </a:rPr>
              <a:t>การเตรียมการ /การดำเนินการของ   </a:t>
            </a:r>
            <a:r>
              <a:rPr lang="th-TH" sz="4000" b="1" u="sng">
                <a:latin typeface="Times New Roman" pitchFamily="18" charset="0"/>
                <a:cs typeface="JasmineUPC" pitchFamily="18" charset="-34"/>
              </a:rPr>
              <a:t>เจ้าหน้าที่</a:t>
            </a:r>
            <a:r>
              <a:rPr lang="th-TH" sz="4000" b="1">
                <a:latin typeface="Times New Roman" pitchFamily="18" charset="0"/>
                <a:cs typeface="JasmineUPC" pitchFamily="18" charset="-34"/>
              </a:rPr>
              <a:t>เพื่อจัดให้มี</a:t>
            </a:r>
            <a:r>
              <a:rPr lang="th-TH" sz="4000" b="1" u="sng">
                <a:latin typeface="Times New Roman" pitchFamily="18" charset="0"/>
                <a:cs typeface="JasmineUPC" pitchFamily="18" charset="-34"/>
              </a:rPr>
              <a:t>คำสั่งทางปกครอง</a:t>
            </a:r>
            <a:r>
              <a:rPr lang="th-TH" sz="4000" b="1">
                <a:latin typeface="Times New Roman" pitchFamily="18" charset="0"/>
                <a:cs typeface="JasmineUPC" pitchFamily="18" charset="-34"/>
              </a:rPr>
              <a:t>หรือ</a:t>
            </a:r>
            <a:r>
              <a:rPr lang="th-TH" sz="4000" b="1" u="sng">
                <a:latin typeface="Times New Roman" pitchFamily="18" charset="0"/>
                <a:cs typeface="JasmineUPC" pitchFamily="18" charset="-34"/>
              </a:rPr>
              <a:t>กฎ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2528888" y="3886200"/>
            <a:ext cx="5853112" cy="2286000"/>
          </a:xfrm>
          <a:prstGeom prst="rect">
            <a:avLst/>
          </a:prstGeom>
          <a:solidFill>
            <a:srgbClr val="CCFF66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บุคคล /คณะบุคคล /นิติบุคคล ซึ่งใช้อำนาจ /ได้รับมอบให้ใช้อำนาจทางปกครองของรัฐในการดำเนินการตามกฎหมาย ไม่ว่าจะเป็นการจัดตั้งขึ้นในระบบราชการ /รัฐวิสาหกิจ /กิจการอื่นของรัฐหรือไม่ ก็ตาม</a:t>
            </a: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 flipH="1">
            <a:off x="457200" y="2911475"/>
            <a:ext cx="2133600" cy="1444625"/>
          </a:xfrm>
          <a:prstGeom prst="leftArrow">
            <a:avLst>
              <a:gd name="adj1" fmla="val 50000"/>
              <a:gd name="adj2" fmla="val 36923"/>
            </a:avLst>
          </a:prstGeom>
          <a:solidFill>
            <a:srgbClr val="CCFF66"/>
          </a:solidFill>
          <a:ln w="127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h-TH" sz="4400" b="1">
                <a:latin typeface="Times New Roman" pitchFamily="18" charset="0"/>
                <a:cs typeface="JasmineUPC" pitchFamily="18" charset="-34"/>
              </a:rPr>
              <a:t>เจ้าหน้าที่</a:t>
            </a:r>
          </a:p>
        </p:txBody>
      </p:sp>
      <p:pic>
        <p:nvPicPr>
          <p:cNvPr id="69640" name="Picture 8" descr="Offce0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25" y="3962400"/>
            <a:ext cx="1547813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457200" y="990600"/>
            <a:ext cx="685800" cy="2895600"/>
          </a:xfrm>
          <a:prstGeom prst="rect">
            <a:avLst/>
          </a:prstGeom>
          <a:solidFill>
            <a:srgbClr val="FF66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914400" y="990600"/>
            <a:ext cx="7772400" cy="762000"/>
          </a:xfrm>
          <a:prstGeom prst="rect">
            <a:avLst/>
          </a:prstGeom>
          <a:solidFill>
            <a:srgbClr val="FFCC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914400" y="1371600"/>
            <a:ext cx="7772400" cy="2528888"/>
          </a:xfrm>
          <a:prstGeom prst="rect">
            <a:avLst/>
          </a:prstGeom>
          <a:solidFill>
            <a:srgbClr val="FFCC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      การใช้อำนาจตามกฎหมายของเจ้าหน้าที่ที่มีผลเป็นการสร้างนิติสัมพันธ์ขึ้นระหว่างบุคคล ในอันที่จะก่อ เปลี่ยนแปลง โอน สงวน ระงับ หรือมีผลกระทบต่อสถานภาพของสิทธิหรือหน้าที่ของบุคคล ไม่ว่าจะเป็นถาวรหรือชั่วคราว เช่น การสั่งการ การอนุญาต การรับจดทะเบียน เป็นต้น แต่ไม่หมายความรวมถึงการออกกฎ</a:t>
            </a:r>
            <a:endParaRPr lang="th-TH" sz="3200" b="1" u="sng">
              <a:latin typeface="Times New Roman" pitchFamily="18" charset="0"/>
              <a:cs typeface="IrisUPC" pitchFamily="34" charset="-34"/>
            </a:endParaRPr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574675" y="381000"/>
            <a:ext cx="4267200" cy="1066800"/>
          </a:xfrm>
          <a:prstGeom prst="flowChartTerminator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1066800" y="4495800"/>
            <a:ext cx="1371600" cy="2057400"/>
          </a:xfrm>
          <a:prstGeom prst="rect">
            <a:avLst/>
          </a:prstGeom>
          <a:solidFill>
            <a:srgbClr val="FFC285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1828800" y="4511675"/>
            <a:ext cx="6705600" cy="2041525"/>
          </a:xfrm>
          <a:prstGeom prst="rect">
            <a:avLst/>
          </a:prstGeom>
          <a:solidFill>
            <a:srgbClr val="FFDEBD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                 บทบัญญัติที่มีผลบังคับเป็นการทั่วไป โดยไม่มุ่งหมายให้ใช้บังคับแก่กรณีใดหรือบุคคลใดเป็นการเฉพาะ เช่น พระราชกฤษฎีกา กฎกระทรวง ประกาศกระทรวง ข้อบัญญัติท้องถิ่น ระเบียบ ข้อบังคับ เป็นต้น</a:t>
            </a:r>
          </a:p>
        </p:txBody>
      </p:sp>
      <p:sp>
        <p:nvSpPr>
          <p:cNvPr id="70664" name="AutoShape 8"/>
          <p:cNvSpPr>
            <a:spLocks noChangeArrowheads="1"/>
          </p:cNvSpPr>
          <p:nvPr/>
        </p:nvSpPr>
        <p:spPr bwMode="auto">
          <a:xfrm>
            <a:off x="1066800" y="4038600"/>
            <a:ext cx="1905000" cy="9906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AutoShape 9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3117850" cy="762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th-TH" sz="3600" b="1" smtClean="0">
                <a:solidFill>
                  <a:schemeClr val="bg1"/>
                </a:solidFill>
                <a:cs typeface="JasmineUPC" pitchFamily="18" charset="-34"/>
              </a:rPr>
              <a:t>คำสั่งทางปกครอง</a:t>
            </a:r>
          </a:p>
        </p:txBody>
      </p:sp>
      <p:sp>
        <p:nvSpPr>
          <p:cNvPr id="70666" name="Oval 10"/>
          <p:cNvSpPr>
            <a:spLocks noChangeArrowheads="1"/>
          </p:cNvSpPr>
          <p:nvPr/>
        </p:nvSpPr>
        <p:spPr bwMode="auto">
          <a:xfrm>
            <a:off x="1295400" y="4114800"/>
            <a:ext cx="1447800" cy="838200"/>
          </a:xfrm>
          <a:prstGeom prst="ellipse">
            <a:avLst/>
          </a:prstGeom>
          <a:solidFill>
            <a:srgbClr val="99FFCC"/>
          </a:solidFill>
          <a:ln w="127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90000"/>
              </a:lnSpc>
            </a:pPr>
            <a:r>
              <a:rPr lang="th-TH" sz="4800" b="1">
                <a:latin typeface="Times New Roman" pitchFamily="18" charset="0"/>
                <a:cs typeface="JasmineUPC" pitchFamily="18" charset="-34"/>
              </a:rPr>
              <a:t>กฎ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 flipH="1">
            <a:off x="131763" y="304800"/>
            <a:ext cx="8932862" cy="6400800"/>
          </a:xfrm>
          <a:prstGeom prst="rect">
            <a:avLst/>
          </a:prstGeom>
          <a:gradFill rotWithShape="0">
            <a:gsLst>
              <a:gs pos="0">
                <a:srgbClr val="8EE2F6"/>
              </a:gs>
              <a:gs pos="100000">
                <a:srgbClr val="FFFFF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633413" y="4376738"/>
            <a:ext cx="3405187" cy="1566862"/>
          </a:xfrm>
          <a:prstGeom prst="rect">
            <a:avLst/>
          </a:prstGeom>
          <a:solidFill>
            <a:srgbClr val="FFFF66"/>
          </a:solidFill>
          <a:ln w="12700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1) กรณีที่มีกฎหมายเฉพาะกำหนดไว้ และมีมาตรฐานไม่ต่ำกว่า พรบ. นี้</a:t>
            </a:r>
          </a:p>
        </p:txBody>
      </p:sp>
      <p:sp>
        <p:nvSpPr>
          <p:cNvPr id="71684" name="AutoShape 4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3759200" cy="1219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sz="3600" b="1" smtClean="0">
                <a:solidFill>
                  <a:schemeClr val="bg1"/>
                </a:solidFill>
                <a:cs typeface="JasmineUPC" pitchFamily="18" charset="-34"/>
              </a:rPr>
              <a:t>พรบ.วิธีปฏิบัติราชการทางปกครอง</a:t>
            </a:r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1295400" y="1828800"/>
            <a:ext cx="2151063" cy="1752600"/>
          </a:xfrm>
          <a:custGeom>
            <a:avLst/>
            <a:gdLst>
              <a:gd name="T0" fmla="*/ 1075532 w 21600"/>
              <a:gd name="T1" fmla="*/ 0 h 21600"/>
              <a:gd name="T2" fmla="*/ 314991 w 21600"/>
              <a:gd name="T3" fmla="*/ 256642 h 21600"/>
              <a:gd name="T4" fmla="*/ 0 w 21600"/>
              <a:gd name="T5" fmla="*/ 876300 h 21600"/>
              <a:gd name="T6" fmla="*/ 314991 w 21600"/>
              <a:gd name="T7" fmla="*/ 1495958 h 21600"/>
              <a:gd name="T8" fmla="*/ 1075532 w 21600"/>
              <a:gd name="T9" fmla="*/ 1752600 h 21600"/>
              <a:gd name="T10" fmla="*/ 1836072 w 21600"/>
              <a:gd name="T11" fmla="*/ 1495958 h 21600"/>
              <a:gd name="T12" fmla="*/ 2151063 w 21600"/>
              <a:gd name="T13" fmla="*/ 876300 h 21600"/>
              <a:gd name="T14" fmla="*/ 1836072 w 21600"/>
              <a:gd name="T15" fmla="*/ 256642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99FF"/>
          </a:solidFill>
          <a:ln w="12700">
            <a:solidFill>
              <a:srgbClr val="FF0066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lnSpc>
                <a:spcPct val="105000"/>
              </a:lnSpc>
              <a:spcBef>
                <a:spcPct val="15000"/>
              </a:spcBef>
            </a:pPr>
            <a:r>
              <a:rPr lang="th-TH" sz="4000" b="1">
                <a:cs typeface="IrisUPC" pitchFamily="34" charset="-34"/>
              </a:rPr>
              <a:t>มิใช้บังคับ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4572000" y="2727325"/>
            <a:ext cx="4291013" cy="3609975"/>
          </a:xfrm>
          <a:prstGeom prst="rect">
            <a:avLst/>
          </a:prstGeom>
          <a:solidFill>
            <a:srgbClr val="FFFF66"/>
          </a:solidFill>
          <a:ln w="12700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2) กรณีการปฏิบัติของ</a:t>
            </a:r>
          </a:p>
          <a:p>
            <a:pPr lvl="1" eaLnBrk="0" hangingPunct="0">
              <a:lnSpc>
                <a:spcPct val="90000"/>
              </a:lnSpc>
              <a:buFontTx/>
              <a:buChar char="•"/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 รัฐสภา คณะรัฐมนตรี</a:t>
            </a:r>
          </a:p>
          <a:p>
            <a:pPr lvl="1" eaLnBrk="0" hangingPunct="0">
              <a:lnSpc>
                <a:spcPct val="90000"/>
              </a:lnSpc>
              <a:buFontTx/>
              <a:buChar char="•"/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 องค์กรที่ใช้อำนาจตาม รธน.</a:t>
            </a:r>
          </a:p>
          <a:p>
            <a:pPr lvl="1" eaLnBrk="0" hangingPunct="0">
              <a:lnSpc>
                <a:spcPct val="90000"/>
              </a:lnSpc>
              <a:buFontTx/>
              <a:buChar char="•"/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 งานนโยบาย /ต่างประเทศ</a:t>
            </a:r>
          </a:p>
          <a:p>
            <a:pPr lvl="1" eaLnBrk="0" hangingPunct="0">
              <a:lnSpc>
                <a:spcPct val="90000"/>
              </a:lnSpc>
              <a:buFontTx/>
              <a:buChar char="•"/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 การพิพากษาคดีของศาล</a:t>
            </a:r>
          </a:p>
          <a:p>
            <a:pPr lvl="1" eaLnBrk="0" hangingPunct="0">
              <a:lnSpc>
                <a:spcPct val="90000"/>
              </a:lnSpc>
              <a:buFontTx/>
              <a:buChar char="•"/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 ทหาร /รักษาความมั่นคง</a:t>
            </a:r>
          </a:p>
          <a:p>
            <a:pPr lvl="1" eaLnBrk="0" hangingPunct="0">
              <a:lnSpc>
                <a:spcPct val="90000"/>
              </a:lnSpc>
              <a:buFontTx/>
              <a:buChar char="•"/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 กระบวนการยุติธรรม</a:t>
            </a:r>
          </a:p>
          <a:p>
            <a:pPr lvl="1" eaLnBrk="0" hangingPunct="0">
              <a:lnSpc>
                <a:spcPct val="90000"/>
              </a:lnSpc>
              <a:buFontTx/>
              <a:buChar char="•"/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 องค์การทางศาสนา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5867400" y="1219200"/>
            <a:ext cx="2667000" cy="1079500"/>
          </a:xfrm>
          <a:prstGeom prst="rect">
            <a:avLst/>
          </a:prstGeom>
          <a:solidFill>
            <a:srgbClr val="FFFF66"/>
          </a:solidFill>
          <a:ln w="12700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3) กรณีที่เป็นการ</a:t>
            </a:r>
          </a:p>
          <a:p>
            <a:pPr eaLnBrk="0" hangingPunct="0"/>
            <a:r>
              <a:rPr lang="th-TH" sz="3200" b="1">
                <a:latin typeface="Times New Roman" pitchFamily="18" charset="0"/>
                <a:cs typeface="IrisUPC" pitchFamily="34" charset="-34"/>
              </a:rPr>
              <a:t>    ออกกฎ</a:t>
            </a:r>
          </a:p>
        </p:txBody>
      </p:sp>
      <p:sp>
        <p:nvSpPr>
          <p:cNvPr id="71688" name="AutoShape 8"/>
          <p:cNvSpPr>
            <a:spLocks noChangeArrowheads="1"/>
          </p:cNvSpPr>
          <p:nvPr/>
        </p:nvSpPr>
        <p:spPr bwMode="auto">
          <a:xfrm>
            <a:off x="2286000" y="3657600"/>
            <a:ext cx="304800" cy="609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6FFFF"/>
          </a:solidFill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AutoShape 9"/>
          <p:cNvSpPr>
            <a:spLocks noChangeArrowheads="1"/>
          </p:cNvSpPr>
          <p:nvPr/>
        </p:nvSpPr>
        <p:spPr bwMode="auto">
          <a:xfrm rot="-3426946">
            <a:off x="3631406" y="3017045"/>
            <a:ext cx="339725" cy="1141412"/>
          </a:xfrm>
          <a:prstGeom prst="downArrow">
            <a:avLst>
              <a:gd name="adj1" fmla="val 50000"/>
              <a:gd name="adj2" fmla="val 83995"/>
            </a:avLst>
          </a:prstGeom>
          <a:solidFill>
            <a:srgbClr val="66FFFF"/>
          </a:solidFill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AutoShape 10"/>
          <p:cNvSpPr>
            <a:spLocks noChangeArrowheads="1"/>
          </p:cNvSpPr>
          <p:nvPr/>
        </p:nvSpPr>
        <p:spPr bwMode="auto">
          <a:xfrm rot="-6106483">
            <a:off x="4567238" y="914400"/>
            <a:ext cx="304800" cy="2133600"/>
          </a:xfrm>
          <a:prstGeom prst="downArrow">
            <a:avLst>
              <a:gd name="adj1" fmla="val 50000"/>
              <a:gd name="adj2" fmla="val 175000"/>
            </a:avLst>
          </a:prstGeom>
          <a:solidFill>
            <a:srgbClr val="66FFFF"/>
          </a:solidFill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5597525" y="2895600"/>
            <a:ext cx="3409950" cy="2209800"/>
          </a:xfrm>
          <a:prstGeom prst="rect">
            <a:avLst/>
          </a:prstGeom>
          <a:solidFill>
            <a:srgbClr val="FFFF00"/>
          </a:solidFill>
          <a:ln w="12700" cap="rnd">
            <a:solidFill>
              <a:srgbClr val="99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title"/>
          </p:nvPr>
        </p:nvSpPr>
        <p:spPr>
          <a:xfrm>
            <a:off x="352425" y="155575"/>
            <a:ext cx="7115175" cy="530225"/>
          </a:xfrm>
          <a:solidFill>
            <a:srgbClr val="003300"/>
          </a:solidFill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th-TH" sz="3200" b="1" smtClean="0">
                <a:solidFill>
                  <a:srgbClr val="FFCC00"/>
                </a:solidFill>
                <a:latin typeface="Cordia New" pitchFamily="34" charset="-34"/>
                <a:cs typeface="Tahoma" pitchFamily="34" charset="0"/>
              </a:rPr>
              <a:t>กฎหมายวิธีปฏิบัติราชการทางปกครอง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3200400" cy="981075"/>
          </a:xfrm>
          <a:prstGeom prst="rect">
            <a:avLst/>
          </a:prstGeom>
          <a:solidFill>
            <a:srgbClr val="FFAD5B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เจ้าหน้าที่</a:t>
            </a:r>
          </a:p>
          <a:p>
            <a:pPr algn="ctr" eaLnBrk="0" hangingPunct="0">
              <a:lnSpc>
                <a:spcPct val="90000"/>
              </a:lnSpc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(องค์กรเดี่ยว/องค์กรกลุ่ม</a:t>
            </a:r>
            <a:endParaRPr lang="th-TH" sz="3200" b="1" u="sng">
              <a:latin typeface="Times New Roman" pitchFamily="18" charset="0"/>
              <a:cs typeface="IrisUPC" pitchFamily="34" charset="-34"/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457200" y="2667000"/>
            <a:ext cx="1676400" cy="542925"/>
          </a:xfrm>
          <a:prstGeom prst="rect">
            <a:avLst/>
          </a:prstGeom>
          <a:solidFill>
            <a:srgbClr val="CCFF66"/>
          </a:solidFill>
          <a:ln w="127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การพิจารณา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2590800" y="2667000"/>
            <a:ext cx="1219200" cy="542925"/>
          </a:xfrm>
          <a:prstGeom prst="rect">
            <a:avLst/>
          </a:prstGeom>
          <a:solidFill>
            <a:srgbClr val="CCFF66"/>
          </a:solidFill>
          <a:ln w="127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รูปแบบ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990600" y="4741863"/>
            <a:ext cx="1905000" cy="981075"/>
          </a:xfrm>
          <a:prstGeom prst="rect">
            <a:avLst/>
          </a:prstGeom>
          <a:solidFill>
            <a:srgbClr val="FFAD5B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คู่กรณี</a:t>
            </a:r>
          </a:p>
          <a:p>
            <a:pPr algn="ctr" eaLnBrk="0" hangingPunct="0">
              <a:lnSpc>
                <a:spcPct val="90000"/>
              </a:lnSpc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(สิทธิ /หน้าที่)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1066800" y="5867400"/>
            <a:ext cx="1676400" cy="542925"/>
          </a:xfrm>
          <a:prstGeom prst="rect">
            <a:avLst/>
          </a:prstGeom>
          <a:solidFill>
            <a:srgbClr val="CCFF66"/>
          </a:solidFill>
          <a:ln w="127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ระยะเวลา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3657600" y="3598863"/>
            <a:ext cx="1676400" cy="542925"/>
          </a:xfrm>
          <a:prstGeom prst="rect">
            <a:avLst/>
          </a:prstGeom>
          <a:solidFill>
            <a:srgbClr val="CCFF66"/>
          </a:solidFill>
          <a:ln w="127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อุทธรณ์</a:t>
            </a: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3657600" y="4419600"/>
            <a:ext cx="1676400" cy="542925"/>
          </a:xfrm>
          <a:prstGeom prst="rect">
            <a:avLst/>
          </a:prstGeom>
          <a:solidFill>
            <a:srgbClr val="66FFFF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ปฏิบัติตาม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3657600" y="5275263"/>
            <a:ext cx="1752600" cy="542925"/>
          </a:xfrm>
          <a:prstGeom prst="rect">
            <a:avLst/>
          </a:prstGeom>
          <a:solidFill>
            <a:srgbClr val="CCFF66"/>
          </a:solidFill>
          <a:ln w="127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พิจารณาใหม่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3657600" y="6037263"/>
            <a:ext cx="1752600" cy="542925"/>
          </a:xfrm>
          <a:prstGeom prst="rect">
            <a:avLst/>
          </a:prstGeom>
          <a:solidFill>
            <a:srgbClr val="66FFFF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ไม่ปฏิบัติตาม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7010400" y="762000"/>
            <a:ext cx="1676400" cy="542925"/>
          </a:xfrm>
          <a:prstGeom prst="rect">
            <a:avLst/>
          </a:prstGeom>
          <a:solidFill>
            <a:srgbClr val="66FFFF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ยกอุทธรณ์</a:t>
            </a: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7010400" y="1465263"/>
            <a:ext cx="1828800" cy="542925"/>
          </a:xfrm>
          <a:prstGeom prst="rect">
            <a:avLst/>
          </a:prstGeom>
          <a:solidFill>
            <a:srgbClr val="66FFFF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ปรับปรุงแก้ไข</a:t>
            </a:r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7010400" y="2151063"/>
            <a:ext cx="1676400" cy="542925"/>
          </a:xfrm>
          <a:prstGeom prst="rect">
            <a:avLst/>
          </a:prstGeom>
          <a:solidFill>
            <a:srgbClr val="CCFF66"/>
          </a:solidFill>
          <a:ln w="127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เพิกถอน</a:t>
            </a:r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5791200" y="4232275"/>
            <a:ext cx="1600200" cy="5429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ให้ประโยชน์</a:t>
            </a: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7543800" y="4238625"/>
            <a:ext cx="1295400" cy="5429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เพิ่มภาระ</a:t>
            </a:r>
          </a:p>
        </p:txBody>
      </p: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5943600" y="5305425"/>
            <a:ext cx="2819400" cy="542925"/>
          </a:xfrm>
          <a:prstGeom prst="rect">
            <a:avLst/>
          </a:prstGeom>
          <a:solidFill>
            <a:srgbClr val="FF99FF"/>
          </a:solidFill>
          <a:ln w="12700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รับโทษตาม กม. เฉพาะ</a:t>
            </a:r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5943600" y="5991225"/>
            <a:ext cx="2819400" cy="542925"/>
          </a:xfrm>
          <a:prstGeom prst="rect">
            <a:avLst/>
          </a:prstGeom>
          <a:solidFill>
            <a:srgbClr val="CCFF66"/>
          </a:solidFill>
          <a:ln w="127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ถูกบังคับทางปกครอง</a:t>
            </a:r>
          </a:p>
        </p:txBody>
      </p:sp>
      <p:sp>
        <p:nvSpPr>
          <p:cNvPr id="72724" name="Text Box 20"/>
          <p:cNvSpPr txBox="1">
            <a:spLocks noChangeArrowheads="1"/>
          </p:cNvSpPr>
          <p:nvPr/>
        </p:nvSpPr>
        <p:spPr bwMode="auto">
          <a:xfrm>
            <a:off x="4321175" y="1219200"/>
            <a:ext cx="1774825" cy="981075"/>
          </a:xfrm>
          <a:prstGeom prst="rect">
            <a:avLst/>
          </a:prstGeom>
          <a:solidFill>
            <a:srgbClr val="FFAD5B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ผู้บังคับบัญชา</a:t>
            </a:r>
          </a:p>
          <a:p>
            <a:pPr algn="ctr" eaLnBrk="0" hangingPunct="0">
              <a:lnSpc>
                <a:spcPct val="90000"/>
              </a:lnSpc>
            </a:pPr>
            <a:r>
              <a:rPr lang="th-TH" sz="3200" b="1">
                <a:latin typeface="Times New Roman" pitchFamily="18" charset="0"/>
                <a:cs typeface="IrisUPC" pitchFamily="34" charset="-34"/>
              </a:rPr>
              <a:t>ชั้นเหนือ</a:t>
            </a:r>
            <a:endParaRPr lang="th-TH" sz="3200" b="1" u="sng">
              <a:latin typeface="Times New Roman" pitchFamily="18" charset="0"/>
              <a:cs typeface="IrisUPC" pitchFamily="34" charset="-34"/>
            </a:endParaRPr>
          </a:p>
        </p:txBody>
      </p:sp>
      <p:sp>
        <p:nvSpPr>
          <p:cNvPr id="72725" name="Line 21"/>
          <p:cNvSpPr>
            <a:spLocks noChangeShapeType="1"/>
          </p:cNvSpPr>
          <p:nvPr/>
        </p:nvSpPr>
        <p:spPr bwMode="auto">
          <a:xfrm>
            <a:off x="6629400" y="1066800"/>
            <a:ext cx="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>
            <a:off x="6629400" y="10668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27" name="Line 23"/>
          <p:cNvSpPr>
            <a:spLocks noChangeShapeType="1"/>
          </p:cNvSpPr>
          <p:nvPr/>
        </p:nvSpPr>
        <p:spPr bwMode="auto">
          <a:xfrm>
            <a:off x="6629400" y="17526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28" name="Line 24"/>
          <p:cNvSpPr>
            <a:spLocks noChangeShapeType="1"/>
          </p:cNvSpPr>
          <p:nvPr/>
        </p:nvSpPr>
        <p:spPr bwMode="auto">
          <a:xfrm>
            <a:off x="6629400" y="23622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29" name="Line 25"/>
          <p:cNvSpPr>
            <a:spLocks noChangeShapeType="1"/>
          </p:cNvSpPr>
          <p:nvPr/>
        </p:nvSpPr>
        <p:spPr bwMode="auto">
          <a:xfrm>
            <a:off x="6096000" y="1752600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2730" name="Line 26"/>
          <p:cNvSpPr>
            <a:spLocks noChangeShapeType="1"/>
          </p:cNvSpPr>
          <p:nvPr/>
        </p:nvSpPr>
        <p:spPr bwMode="auto">
          <a:xfrm>
            <a:off x="3657600" y="1676400"/>
            <a:ext cx="6858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31" name="Line 27"/>
          <p:cNvSpPr>
            <a:spLocks noChangeShapeType="1"/>
          </p:cNvSpPr>
          <p:nvPr/>
        </p:nvSpPr>
        <p:spPr bwMode="auto">
          <a:xfrm>
            <a:off x="1295400" y="2438400"/>
            <a:ext cx="1905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2732" name="Line 28"/>
          <p:cNvSpPr>
            <a:spLocks noChangeShapeType="1"/>
          </p:cNvSpPr>
          <p:nvPr/>
        </p:nvSpPr>
        <p:spPr bwMode="auto">
          <a:xfrm>
            <a:off x="1295400" y="2438400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33" name="Line 29"/>
          <p:cNvSpPr>
            <a:spLocks noChangeShapeType="1"/>
          </p:cNvSpPr>
          <p:nvPr/>
        </p:nvSpPr>
        <p:spPr bwMode="auto">
          <a:xfrm>
            <a:off x="3200400" y="2438400"/>
            <a:ext cx="0" cy="228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34" name="Line 30"/>
          <p:cNvSpPr>
            <a:spLocks noChangeShapeType="1"/>
          </p:cNvSpPr>
          <p:nvPr/>
        </p:nvSpPr>
        <p:spPr bwMode="auto">
          <a:xfrm>
            <a:off x="2209800" y="20574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2735" name="Line 31"/>
          <p:cNvSpPr>
            <a:spLocks noChangeShapeType="1"/>
          </p:cNvSpPr>
          <p:nvPr/>
        </p:nvSpPr>
        <p:spPr bwMode="auto">
          <a:xfrm>
            <a:off x="1219200" y="3505200"/>
            <a:ext cx="1981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2736" name="Line 32"/>
          <p:cNvSpPr>
            <a:spLocks noChangeShapeType="1"/>
          </p:cNvSpPr>
          <p:nvPr/>
        </p:nvSpPr>
        <p:spPr bwMode="auto">
          <a:xfrm>
            <a:off x="1219200" y="3276600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2737" name="Line 33"/>
          <p:cNvSpPr>
            <a:spLocks noChangeShapeType="1"/>
          </p:cNvSpPr>
          <p:nvPr/>
        </p:nvSpPr>
        <p:spPr bwMode="auto">
          <a:xfrm flipV="1">
            <a:off x="3200400" y="3276600"/>
            <a:ext cx="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2738" name="Line 34"/>
          <p:cNvSpPr>
            <a:spLocks noChangeShapeType="1"/>
          </p:cNvSpPr>
          <p:nvPr/>
        </p:nvSpPr>
        <p:spPr bwMode="auto">
          <a:xfrm>
            <a:off x="1981200" y="3505200"/>
            <a:ext cx="0" cy="1219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39" name="Text Box 35"/>
          <p:cNvSpPr txBox="1">
            <a:spLocks noChangeArrowheads="1"/>
          </p:cNvSpPr>
          <p:nvPr/>
        </p:nvSpPr>
        <p:spPr bwMode="auto">
          <a:xfrm>
            <a:off x="838200" y="3827463"/>
            <a:ext cx="2235200" cy="542925"/>
          </a:xfrm>
          <a:prstGeom prst="rect">
            <a:avLst/>
          </a:prstGeom>
          <a:solidFill>
            <a:srgbClr val="66FFFF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คำสั่งทางปกครอง</a:t>
            </a:r>
          </a:p>
        </p:txBody>
      </p:sp>
      <p:sp>
        <p:nvSpPr>
          <p:cNvPr id="72740" name="Line 36"/>
          <p:cNvSpPr>
            <a:spLocks noChangeShapeType="1"/>
          </p:cNvSpPr>
          <p:nvPr/>
        </p:nvSpPr>
        <p:spPr bwMode="auto">
          <a:xfrm>
            <a:off x="3276600" y="3886200"/>
            <a:ext cx="0" cy="2438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2741" name="Line 37"/>
          <p:cNvSpPr>
            <a:spLocks noChangeShapeType="1"/>
          </p:cNvSpPr>
          <p:nvPr/>
        </p:nvSpPr>
        <p:spPr bwMode="auto">
          <a:xfrm>
            <a:off x="3276600" y="38862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42" name="Line 38"/>
          <p:cNvSpPr>
            <a:spLocks noChangeShapeType="1"/>
          </p:cNvSpPr>
          <p:nvPr/>
        </p:nvSpPr>
        <p:spPr bwMode="auto">
          <a:xfrm>
            <a:off x="3276600" y="4668838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43" name="Line 39"/>
          <p:cNvSpPr>
            <a:spLocks noChangeShapeType="1"/>
          </p:cNvSpPr>
          <p:nvPr/>
        </p:nvSpPr>
        <p:spPr bwMode="auto">
          <a:xfrm>
            <a:off x="3276600" y="5541963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44" name="Line 40"/>
          <p:cNvSpPr>
            <a:spLocks noChangeShapeType="1"/>
          </p:cNvSpPr>
          <p:nvPr/>
        </p:nvSpPr>
        <p:spPr bwMode="auto">
          <a:xfrm>
            <a:off x="3276600" y="63246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45" name="Line 41"/>
          <p:cNvSpPr>
            <a:spLocks noChangeShapeType="1"/>
          </p:cNvSpPr>
          <p:nvPr/>
        </p:nvSpPr>
        <p:spPr bwMode="auto">
          <a:xfrm>
            <a:off x="2895600" y="51054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2746" name="Line 42"/>
          <p:cNvSpPr>
            <a:spLocks noChangeShapeType="1"/>
          </p:cNvSpPr>
          <p:nvPr/>
        </p:nvSpPr>
        <p:spPr bwMode="auto">
          <a:xfrm flipH="1" flipV="1">
            <a:off x="3733800" y="1981200"/>
            <a:ext cx="990600" cy="1600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47" name="AutoShape 43"/>
          <p:cNvSpPr>
            <a:spLocks noChangeArrowheads="1"/>
          </p:cNvSpPr>
          <p:nvPr/>
        </p:nvSpPr>
        <p:spPr bwMode="auto">
          <a:xfrm>
            <a:off x="7634288" y="26670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48" name="Line 44"/>
          <p:cNvSpPr>
            <a:spLocks noChangeShapeType="1"/>
          </p:cNvSpPr>
          <p:nvPr/>
        </p:nvSpPr>
        <p:spPr bwMode="auto">
          <a:xfrm>
            <a:off x="5638800" y="5562600"/>
            <a:ext cx="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2749" name="Line 45"/>
          <p:cNvSpPr>
            <a:spLocks noChangeShapeType="1"/>
          </p:cNvSpPr>
          <p:nvPr/>
        </p:nvSpPr>
        <p:spPr bwMode="auto">
          <a:xfrm>
            <a:off x="5638800" y="55626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50" name="Line 46"/>
          <p:cNvSpPr>
            <a:spLocks noChangeShapeType="1"/>
          </p:cNvSpPr>
          <p:nvPr/>
        </p:nvSpPr>
        <p:spPr bwMode="auto">
          <a:xfrm>
            <a:off x="5638800" y="63246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51" name="Line 47"/>
          <p:cNvSpPr>
            <a:spLocks noChangeShapeType="1"/>
          </p:cNvSpPr>
          <p:nvPr/>
        </p:nvSpPr>
        <p:spPr bwMode="auto">
          <a:xfrm>
            <a:off x="5334000" y="61722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72752" name="Line 48"/>
          <p:cNvSpPr>
            <a:spLocks noChangeShapeType="1"/>
          </p:cNvSpPr>
          <p:nvPr/>
        </p:nvSpPr>
        <p:spPr bwMode="auto">
          <a:xfrm>
            <a:off x="6553200" y="3754438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53" name="Text Box 49"/>
          <p:cNvSpPr txBox="1">
            <a:spLocks noChangeArrowheads="1"/>
          </p:cNvSpPr>
          <p:nvPr/>
        </p:nvSpPr>
        <p:spPr bwMode="auto">
          <a:xfrm>
            <a:off x="5867400" y="3200400"/>
            <a:ext cx="1447800" cy="5429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ที่ชอบ กม.</a:t>
            </a:r>
          </a:p>
        </p:txBody>
      </p:sp>
      <p:sp>
        <p:nvSpPr>
          <p:cNvPr id="72754" name="Line 50"/>
          <p:cNvSpPr>
            <a:spLocks noChangeShapeType="1"/>
          </p:cNvSpPr>
          <p:nvPr/>
        </p:nvSpPr>
        <p:spPr bwMode="auto">
          <a:xfrm>
            <a:off x="6781800" y="3810000"/>
            <a:ext cx="1371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55" name="Line 51"/>
          <p:cNvSpPr>
            <a:spLocks noChangeShapeType="1"/>
          </p:cNvSpPr>
          <p:nvPr/>
        </p:nvSpPr>
        <p:spPr bwMode="auto">
          <a:xfrm flipH="1">
            <a:off x="6705600" y="3810000"/>
            <a:ext cx="1219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72756" name="Text Box 52"/>
          <p:cNvSpPr txBox="1">
            <a:spLocks noChangeArrowheads="1"/>
          </p:cNvSpPr>
          <p:nvPr/>
        </p:nvSpPr>
        <p:spPr bwMode="auto">
          <a:xfrm>
            <a:off x="7620000" y="3200400"/>
            <a:ext cx="1219200" cy="5429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th-TH" sz="3200" b="1">
                <a:latin typeface="Angsana New" pitchFamily="18" charset="-34"/>
                <a:cs typeface="IrisUPC" pitchFamily="34" charset="-34"/>
              </a:rPr>
              <a:t>ที่ไม่ชอบ </a:t>
            </a:r>
          </a:p>
        </p:txBody>
      </p:sp>
      <p:sp>
        <p:nvSpPr>
          <p:cNvPr id="72757" name="Line 53"/>
          <p:cNvSpPr>
            <a:spLocks noChangeShapeType="1"/>
          </p:cNvSpPr>
          <p:nvPr/>
        </p:nvSpPr>
        <p:spPr bwMode="auto">
          <a:xfrm>
            <a:off x="8299450" y="37338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609600" y="1746250"/>
            <a:ext cx="1752600" cy="4349750"/>
          </a:xfrm>
          <a:prstGeom prst="rect">
            <a:avLst/>
          </a:prstGeom>
          <a:solidFill>
            <a:srgbClr val="66CC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828800" y="1752600"/>
            <a:ext cx="6705600" cy="4343400"/>
          </a:xfrm>
          <a:prstGeom prst="rect">
            <a:avLst/>
          </a:prstGeom>
          <a:solidFill>
            <a:srgbClr val="66FFFF"/>
          </a:solidFill>
          <a:ln w="12700">
            <a:noFill/>
            <a:miter lim="800000"/>
            <a:headEnd/>
            <a:tailEnd/>
          </a:ln>
        </p:spPr>
        <p:txBody>
          <a:bodyPr lIns="182880"/>
          <a:lstStyle/>
          <a:p>
            <a:pPr marL="533400" indent="-533400" eaLnBrk="0" hangingPunct="0">
              <a:lnSpc>
                <a:spcPct val="150000"/>
              </a:lnSpc>
            </a:pPr>
            <a:r>
              <a:rPr lang="th-TH" sz="3500" b="1">
                <a:latin typeface="Times New Roman" pitchFamily="18" charset="0"/>
                <a:cs typeface="IrisUPC" pitchFamily="34" charset="-34"/>
              </a:rPr>
              <a:t>ผู้ยื่นคำขอ</a:t>
            </a:r>
          </a:p>
          <a:p>
            <a:pPr marL="533400" indent="-533400" eaLnBrk="0" hangingPunct="0">
              <a:lnSpc>
                <a:spcPct val="150000"/>
              </a:lnSpc>
            </a:pPr>
            <a:r>
              <a:rPr lang="th-TH" sz="3500" b="1">
                <a:latin typeface="Times New Roman" pitchFamily="18" charset="0"/>
                <a:cs typeface="IrisUPC" pitchFamily="34" charset="-34"/>
              </a:rPr>
              <a:t>ผู้คัดค้านคำขอ</a:t>
            </a:r>
          </a:p>
          <a:p>
            <a:pPr marL="533400" indent="-533400" eaLnBrk="0" hangingPunct="0">
              <a:lnSpc>
                <a:spcPct val="150000"/>
              </a:lnSpc>
            </a:pPr>
            <a:r>
              <a:rPr lang="th-TH" sz="3500" b="1">
                <a:latin typeface="Times New Roman" pitchFamily="18" charset="0"/>
                <a:cs typeface="IrisUPC" pitchFamily="34" charset="-34"/>
              </a:rPr>
              <a:t>ผู้อยู่ /จะอยู่ภายใต้บังคับของคำสั่งทางปกครอง</a:t>
            </a:r>
          </a:p>
          <a:p>
            <a:pPr marL="533400" indent="-533400" eaLnBrk="0" hangingPunct="0">
              <a:lnSpc>
                <a:spcPct val="150000"/>
              </a:lnSpc>
            </a:pPr>
            <a:r>
              <a:rPr lang="th-TH" sz="3500" b="1">
                <a:latin typeface="Times New Roman" pitchFamily="18" charset="0"/>
                <a:cs typeface="IrisUPC" pitchFamily="34" charset="-34"/>
              </a:rPr>
              <a:t>ผู้ซึ่งเข้ามาในกระบวนการพิจารณา </a:t>
            </a:r>
          </a:p>
          <a:p>
            <a:pPr marL="533400" indent="-533400" eaLnBrk="0" hangingPunct="0"/>
            <a:r>
              <a:rPr lang="th-TH" sz="3500" b="1">
                <a:latin typeface="Times New Roman" pitchFamily="18" charset="0"/>
                <a:cs typeface="IrisUPC" pitchFamily="34" charset="-34"/>
              </a:rPr>
              <a:t>                       เนื่องจากสิทธิถูกกระทบ</a:t>
            </a:r>
          </a:p>
        </p:txBody>
      </p:sp>
      <p:sp>
        <p:nvSpPr>
          <p:cNvPr id="73732" name="AutoShape 4"/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30480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th-TH" b="1" smtClean="0">
                <a:solidFill>
                  <a:schemeClr val="bg1"/>
                </a:solidFill>
                <a:cs typeface="AngsanaUPC" pitchFamily="18" charset="-34"/>
              </a:rPr>
              <a:t>คู่กรณี</a:t>
            </a:r>
          </a:p>
        </p:txBody>
      </p:sp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773113" y="1981200"/>
            <a:ext cx="822325" cy="609600"/>
          </a:xfrm>
          <a:prstGeom prst="sun">
            <a:avLst>
              <a:gd name="adj" fmla="val 25000"/>
            </a:avLst>
          </a:prstGeom>
          <a:solidFill>
            <a:srgbClr val="FF0066"/>
          </a:solidFill>
          <a:ln w="12700">
            <a:solidFill>
              <a:srgbClr val="D60093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50000"/>
              </a:lnSpc>
            </a:pPr>
            <a:endParaRPr lang="en-US" sz="4800" b="1">
              <a:latin typeface="Times New Roman" pitchFamily="18" charset="0"/>
              <a:cs typeface="JasmineUPC" pitchFamily="18" charset="-34"/>
            </a:endParaRPr>
          </a:p>
        </p:txBody>
      </p:sp>
      <p:sp>
        <p:nvSpPr>
          <p:cNvPr id="73734" name="AutoShape 6"/>
          <p:cNvSpPr>
            <a:spLocks noChangeArrowheads="1"/>
          </p:cNvSpPr>
          <p:nvPr/>
        </p:nvSpPr>
        <p:spPr bwMode="auto">
          <a:xfrm>
            <a:off x="773113" y="2840038"/>
            <a:ext cx="822325" cy="609600"/>
          </a:xfrm>
          <a:prstGeom prst="sun">
            <a:avLst>
              <a:gd name="adj" fmla="val 25000"/>
            </a:avLst>
          </a:prstGeom>
          <a:solidFill>
            <a:srgbClr val="FF0066"/>
          </a:solidFill>
          <a:ln w="12700">
            <a:solidFill>
              <a:srgbClr val="D60093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50000"/>
              </a:lnSpc>
            </a:pPr>
            <a:endParaRPr lang="en-US" sz="4800" b="1">
              <a:latin typeface="Times New Roman" pitchFamily="18" charset="0"/>
              <a:cs typeface="JasmineUPC" pitchFamily="18" charset="-34"/>
            </a:endParaRPr>
          </a:p>
        </p:txBody>
      </p:sp>
      <p:sp>
        <p:nvSpPr>
          <p:cNvPr id="73735" name="AutoShape 7"/>
          <p:cNvSpPr>
            <a:spLocks noChangeArrowheads="1"/>
          </p:cNvSpPr>
          <p:nvPr/>
        </p:nvSpPr>
        <p:spPr bwMode="auto">
          <a:xfrm>
            <a:off x="788988" y="3733800"/>
            <a:ext cx="820737" cy="609600"/>
          </a:xfrm>
          <a:prstGeom prst="sun">
            <a:avLst>
              <a:gd name="adj" fmla="val 25000"/>
            </a:avLst>
          </a:prstGeom>
          <a:solidFill>
            <a:srgbClr val="FF0066"/>
          </a:solidFill>
          <a:ln w="12700">
            <a:solidFill>
              <a:srgbClr val="D60093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50000"/>
              </a:lnSpc>
            </a:pPr>
            <a:endParaRPr lang="en-US" sz="4800" b="1">
              <a:latin typeface="Times New Roman" pitchFamily="18" charset="0"/>
              <a:cs typeface="JasmineUPC" pitchFamily="18" charset="-34"/>
            </a:endParaRPr>
          </a:p>
        </p:txBody>
      </p:sp>
      <p:sp>
        <p:nvSpPr>
          <p:cNvPr id="73736" name="AutoShape 8"/>
          <p:cNvSpPr>
            <a:spLocks noChangeArrowheads="1"/>
          </p:cNvSpPr>
          <p:nvPr/>
        </p:nvSpPr>
        <p:spPr bwMode="auto">
          <a:xfrm>
            <a:off x="788988" y="4648200"/>
            <a:ext cx="820737" cy="609600"/>
          </a:xfrm>
          <a:prstGeom prst="sun">
            <a:avLst>
              <a:gd name="adj" fmla="val 25000"/>
            </a:avLst>
          </a:prstGeom>
          <a:solidFill>
            <a:srgbClr val="FF0066"/>
          </a:solidFill>
          <a:ln w="12700">
            <a:solidFill>
              <a:srgbClr val="D60093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50000"/>
              </a:lnSpc>
            </a:pPr>
            <a:endParaRPr lang="en-US" sz="4800" b="1">
              <a:latin typeface="Times New Roman" pitchFamily="18" charset="0"/>
              <a:cs typeface="JasmineUPC" pitchFamily="18" charset="-34"/>
            </a:endParaRPr>
          </a:p>
        </p:txBody>
      </p:sp>
      <p:pic>
        <p:nvPicPr>
          <p:cNvPr id="73737" name="Picture 9" descr="Wmoms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375" y="304800"/>
            <a:ext cx="23050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457200" y="1143000"/>
            <a:ext cx="914400" cy="5257800"/>
          </a:xfrm>
          <a:prstGeom prst="rect">
            <a:avLst/>
          </a:prstGeom>
          <a:solidFill>
            <a:srgbClr val="66FF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1295400" y="1143000"/>
            <a:ext cx="7391400" cy="5202238"/>
          </a:xfrm>
          <a:prstGeom prst="rect">
            <a:avLst/>
          </a:prstGeom>
          <a:solidFill>
            <a:srgbClr val="CCFF66"/>
          </a:solidFill>
          <a:ln w="12700">
            <a:noFill/>
            <a:miter lim="800000"/>
            <a:headEnd/>
            <a:tailEnd/>
          </a:ln>
        </p:spPr>
        <p:txBody>
          <a:bodyPr lIns="182880">
            <a:spAutoFit/>
          </a:bodyPr>
          <a:lstStyle/>
          <a:p>
            <a:pPr marL="533400" indent="-533400" eaLnBrk="0" hangingPunct="0">
              <a:lnSpc>
                <a:spcPct val="120000"/>
              </a:lnSpc>
              <a:spcBef>
                <a:spcPct val="10000"/>
              </a:spcBef>
            </a:pPr>
            <a:r>
              <a:rPr lang="th-TH" sz="3600" b="1" dirty="0">
                <a:latin typeface="Times New Roman" pitchFamily="18" charset="0"/>
                <a:cs typeface="IrisUPC" pitchFamily="34" charset="-34"/>
              </a:rPr>
              <a:t>ต้องแจ้งสิทธิ หน้าที่แก่คู่กรณี (ม.27)</a:t>
            </a:r>
          </a:p>
          <a:p>
            <a:pPr marL="533400" indent="-533400" eaLnBrk="0" hangingPunct="0">
              <a:lnSpc>
                <a:spcPct val="120000"/>
              </a:lnSpc>
              <a:spcBef>
                <a:spcPct val="10000"/>
              </a:spcBef>
            </a:pPr>
            <a:r>
              <a:rPr lang="th-TH" sz="3600" b="1" dirty="0">
                <a:latin typeface="Times New Roman" pitchFamily="18" charset="0"/>
                <a:cs typeface="IrisUPC" pitchFamily="34" charset="-34"/>
              </a:rPr>
              <a:t>เจ้าหน้าที่ต้องไม่มีส่วนได้ เสีย (ม.13 ม.16)</a:t>
            </a:r>
          </a:p>
          <a:p>
            <a:pPr marL="533400" indent="-533400" eaLnBrk="0" hangingPunct="0">
              <a:lnSpc>
                <a:spcPct val="120000"/>
              </a:lnSpc>
              <a:spcBef>
                <a:spcPct val="10000"/>
              </a:spcBef>
            </a:pPr>
            <a:r>
              <a:rPr lang="th-TH" sz="3600" b="1" dirty="0">
                <a:latin typeface="Times New Roman" pitchFamily="18" charset="0"/>
                <a:cs typeface="IrisUPC" pitchFamily="34" charset="-34"/>
              </a:rPr>
              <a:t>ต้องเปิดโอกาสให้คู่กรณีโต้แย้ง แสดงหลักฐาน (ม.30)</a:t>
            </a:r>
          </a:p>
          <a:p>
            <a:pPr marL="533400" indent="-533400" eaLnBrk="0" hangingPunct="0">
              <a:lnSpc>
                <a:spcPct val="120000"/>
              </a:lnSpc>
              <a:spcBef>
                <a:spcPct val="10000"/>
              </a:spcBef>
            </a:pPr>
            <a:r>
              <a:rPr lang="th-TH" sz="3600" b="1" dirty="0">
                <a:latin typeface="Times New Roman" pitchFamily="18" charset="0"/>
                <a:cs typeface="IrisUPC" pitchFamily="34" charset="-34"/>
              </a:rPr>
              <a:t>คู่กรณีมีสิทธิ์ขอดูเอกสาร (ม.31)</a:t>
            </a:r>
          </a:p>
          <a:p>
            <a:pPr marL="533400" indent="-533400" eaLnBrk="0" hangingPunct="0">
              <a:spcBef>
                <a:spcPct val="10000"/>
              </a:spcBef>
            </a:pPr>
            <a:r>
              <a:rPr lang="th-TH" sz="3600" b="1" dirty="0">
                <a:latin typeface="Times New Roman" pitchFamily="18" charset="0"/>
                <a:cs typeface="IrisUPC" pitchFamily="34" charset="-34"/>
              </a:rPr>
              <a:t>กรณีที่ต้องปรากฏตัวต่อเจ้าหน้าที่ มีสิทธินำทนาย หรือ      ที่ปรึกษาเข้าได้ (ม.23)</a:t>
            </a:r>
          </a:p>
          <a:p>
            <a:pPr marL="533400" indent="-533400" eaLnBrk="0" hangingPunct="0">
              <a:spcBef>
                <a:spcPct val="10000"/>
              </a:spcBef>
            </a:pPr>
            <a:r>
              <a:rPr lang="th-TH" sz="3600" b="1" dirty="0">
                <a:latin typeface="Times New Roman" pitchFamily="18" charset="0"/>
                <a:cs typeface="IrisUPC" pitchFamily="34" charset="-34"/>
              </a:rPr>
              <a:t>เจ้าหน้าที่ตรวจสอบข้อเท็จจริงได้ โดยไม่ต้องผูกพันกับหลักฐานของคู่กรณี (ม.29)</a:t>
            </a:r>
          </a:p>
        </p:txBody>
      </p:sp>
      <p:sp>
        <p:nvSpPr>
          <p:cNvPr id="74756" name="AutoShape 4"/>
          <p:cNvSpPr>
            <a:spLocks noGrp="1" noChangeArrowheads="1"/>
          </p:cNvSpPr>
          <p:nvPr>
            <p:ph type="title"/>
          </p:nvPr>
        </p:nvSpPr>
        <p:spPr>
          <a:xfrm>
            <a:off x="2197100" y="152400"/>
            <a:ext cx="4845050" cy="914400"/>
          </a:xfrm>
          <a:prstGeom prst="roundRect">
            <a:avLst>
              <a:gd name="adj" fmla="val 16667"/>
            </a:avLst>
          </a:prstGeom>
          <a:solidFill>
            <a:srgbClr val="336600"/>
          </a:solidFill>
        </p:spPr>
        <p:txBody>
          <a:bodyPr>
            <a:normAutofit fontScale="90000"/>
          </a:bodyPr>
          <a:lstStyle/>
          <a:p>
            <a:pPr eaLnBrk="1" hangingPunct="1">
              <a:lnSpc>
                <a:spcPct val="130000"/>
              </a:lnSpc>
            </a:pPr>
            <a:r>
              <a:rPr lang="th-TH" b="1" smtClean="0">
                <a:solidFill>
                  <a:schemeClr val="bg1"/>
                </a:solidFill>
                <a:cs typeface="AngsanaUPC" pitchFamily="18" charset="-34"/>
              </a:rPr>
              <a:t>ขั้นตอนการพิจารณา</a:t>
            </a:r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533400" y="1219200"/>
            <a:ext cx="731838" cy="547688"/>
          </a:xfrm>
          <a:prstGeom prst="star5">
            <a:avLst/>
          </a:prstGeom>
          <a:solidFill>
            <a:srgbClr val="FFFF00"/>
          </a:solidFill>
          <a:ln w="127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50000"/>
              </a:lnSpc>
              <a:defRPr/>
            </a:pPr>
            <a:r>
              <a:rPr lang="en-US" sz="4800" b="1">
                <a:latin typeface="Times New Roman" pitchFamily="18" charset="0"/>
                <a:cs typeface="JasmineUPC" pitchFamily="18" charset="-34"/>
              </a:rPr>
              <a:t>1</a:t>
            </a:r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63563" y="1995488"/>
            <a:ext cx="731837" cy="547687"/>
          </a:xfrm>
          <a:prstGeom prst="star5">
            <a:avLst/>
          </a:prstGeom>
          <a:solidFill>
            <a:srgbClr val="FF66FF"/>
          </a:solidFill>
          <a:ln w="12700">
            <a:solidFill>
              <a:srgbClr val="D60093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50000"/>
              </a:lnSpc>
              <a:defRPr/>
            </a:pPr>
            <a:r>
              <a:rPr lang="en-US" sz="4800" b="1">
                <a:latin typeface="Times New Roman" pitchFamily="18" charset="0"/>
                <a:cs typeface="JasmineUPC" pitchFamily="18" charset="-34"/>
              </a:rPr>
              <a:t>2</a:t>
            </a:r>
          </a:p>
        </p:txBody>
      </p:sp>
      <p:sp>
        <p:nvSpPr>
          <p:cNvPr id="50183" name="AutoShape 7"/>
          <p:cNvSpPr>
            <a:spLocks noChangeArrowheads="1"/>
          </p:cNvSpPr>
          <p:nvPr/>
        </p:nvSpPr>
        <p:spPr bwMode="auto">
          <a:xfrm>
            <a:off x="533400" y="2757488"/>
            <a:ext cx="731838" cy="547687"/>
          </a:xfrm>
          <a:prstGeom prst="star5">
            <a:avLst/>
          </a:prstGeom>
          <a:solidFill>
            <a:srgbClr val="FFFF00"/>
          </a:solidFill>
          <a:ln w="127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50000"/>
              </a:lnSpc>
              <a:defRPr/>
            </a:pPr>
            <a:r>
              <a:rPr lang="en-US" sz="4800" b="1">
                <a:latin typeface="Times New Roman" pitchFamily="18" charset="0"/>
                <a:cs typeface="JasmineUPC" pitchFamily="18" charset="-34"/>
              </a:rPr>
              <a:t>3</a:t>
            </a:r>
          </a:p>
        </p:txBody>
      </p:sp>
      <p:sp>
        <p:nvSpPr>
          <p:cNvPr id="50184" name="AutoShape 8"/>
          <p:cNvSpPr>
            <a:spLocks noChangeArrowheads="1"/>
          </p:cNvSpPr>
          <p:nvPr/>
        </p:nvSpPr>
        <p:spPr bwMode="auto">
          <a:xfrm>
            <a:off x="533400" y="3443288"/>
            <a:ext cx="731838" cy="547687"/>
          </a:xfrm>
          <a:prstGeom prst="star5">
            <a:avLst/>
          </a:prstGeom>
          <a:solidFill>
            <a:srgbClr val="FF66FF"/>
          </a:solidFill>
          <a:ln w="12700">
            <a:solidFill>
              <a:srgbClr val="D60093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50000"/>
              </a:lnSpc>
              <a:defRPr/>
            </a:pPr>
            <a:r>
              <a:rPr lang="en-US" sz="4800" b="1">
                <a:latin typeface="Times New Roman" pitchFamily="18" charset="0"/>
                <a:cs typeface="JasmineUPC" pitchFamily="18" charset="-34"/>
              </a:rPr>
              <a:t>4</a:t>
            </a:r>
          </a:p>
        </p:txBody>
      </p:sp>
      <p:sp>
        <p:nvSpPr>
          <p:cNvPr id="50185" name="AutoShape 9"/>
          <p:cNvSpPr>
            <a:spLocks noChangeArrowheads="1"/>
          </p:cNvSpPr>
          <p:nvPr/>
        </p:nvSpPr>
        <p:spPr bwMode="auto">
          <a:xfrm>
            <a:off x="533400" y="4129088"/>
            <a:ext cx="731838" cy="547687"/>
          </a:xfrm>
          <a:prstGeom prst="star5">
            <a:avLst/>
          </a:prstGeom>
          <a:solidFill>
            <a:srgbClr val="FFFF00"/>
          </a:solidFill>
          <a:ln w="127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50000"/>
              </a:lnSpc>
              <a:defRPr/>
            </a:pPr>
            <a:r>
              <a:rPr lang="en-US" sz="4800" b="1">
                <a:latin typeface="Times New Roman" pitchFamily="18" charset="0"/>
                <a:cs typeface="JasmineUPC" pitchFamily="18" charset="-34"/>
              </a:rPr>
              <a:t>5</a:t>
            </a:r>
          </a:p>
        </p:txBody>
      </p:sp>
      <p:sp>
        <p:nvSpPr>
          <p:cNvPr id="50186" name="AutoShape 10"/>
          <p:cNvSpPr>
            <a:spLocks noChangeArrowheads="1"/>
          </p:cNvSpPr>
          <p:nvPr/>
        </p:nvSpPr>
        <p:spPr bwMode="auto">
          <a:xfrm>
            <a:off x="533400" y="5195888"/>
            <a:ext cx="731838" cy="547687"/>
          </a:xfrm>
          <a:prstGeom prst="star5">
            <a:avLst/>
          </a:prstGeom>
          <a:solidFill>
            <a:srgbClr val="FF66FF"/>
          </a:solidFill>
          <a:ln w="12700">
            <a:solidFill>
              <a:srgbClr val="D60093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50000"/>
              </a:lnSpc>
              <a:defRPr/>
            </a:pPr>
            <a:r>
              <a:rPr lang="en-US" sz="4800" b="1">
                <a:latin typeface="Times New Roman" pitchFamily="18" charset="0"/>
                <a:cs typeface="JasmineUPC" pitchFamily="18" charset="-34"/>
              </a:rPr>
              <a:t>6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</TotalTime>
  <Words>2318</Words>
  <Application>Microsoft Office PowerPoint</Application>
  <PresentationFormat>On-screen Show (4:3)</PresentationFormat>
  <Paragraphs>348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Microsoft Clip Gallery</vt:lpstr>
      <vt:lpstr>การใช้อำนาจตามกฎหมาย การสาธารณสุขที่สอดคล้องกับพระราชบัญญัติ วิธีปฏิบัติราชการทางปกครอง พ.ศ. 2539</vt:lpstr>
      <vt:lpstr>Slide 2</vt:lpstr>
      <vt:lpstr>Slide 3</vt:lpstr>
      <vt:lpstr>วิธีปฏิบัติราชการทางปกครอง หมายถึง</vt:lpstr>
      <vt:lpstr>คำสั่งทางปกครอง</vt:lpstr>
      <vt:lpstr>พรบ.วิธีปฏิบัติราชการทางปกครอง</vt:lpstr>
      <vt:lpstr>กฎหมายวิธีปฏิบัติราชการทางปกครอง</vt:lpstr>
      <vt:lpstr>คู่กรณี</vt:lpstr>
      <vt:lpstr>ขั้นตอนการพิจารณา</vt:lpstr>
      <vt:lpstr>ต้อง จัดให้มีเหตุผล ไว้ด้วย    เหตุผลอย่างน้อยจะต้องประกอบด้วย</vt:lpstr>
      <vt:lpstr>Slide 11</vt:lpstr>
      <vt:lpstr>Slide 12</vt:lpstr>
      <vt:lpstr>Slide 13</vt:lpstr>
      <vt:lpstr>ความสัมพันธ์ของกิจการ และ เหตุรำคาญ</vt:lpstr>
      <vt:lpstr>Slide 15</vt:lpstr>
      <vt:lpstr>การดำเนินการแก้ไขเหตุรำคาญตามมาตรา 27 มาตรา 28</vt:lpstr>
      <vt:lpstr>การออกคำสั่งของเจ้าพนักงานท้องถิ่น ตาม ม.๔๕</vt:lpstr>
      <vt:lpstr>Slide 18</vt:lpstr>
      <vt:lpstr>การออกคำสั่งของเจ้าพนักงานท้องถิ่น</vt:lpstr>
      <vt:lpstr>Slide 20</vt:lpstr>
      <vt:lpstr>ออกคำสั่งให้ หยุดตาม ม.๕๒</vt:lpstr>
      <vt:lpstr>Slide 22</vt:lpstr>
      <vt:lpstr>คำสั่งไม่ออกใบอนุญาต/ไม่ต่ออายุใบอนุญาต</vt:lpstr>
      <vt:lpstr>คำถาม – คำตอบ  กฎหมายการสาธารณสุข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soomol.s</dc:creator>
  <cp:lastModifiedBy>soomol.s</cp:lastModifiedBy>
  <cp:revision>8</cp:revision>
  <dcterms:created xsi:type="dcterms:W3CDTF">2013-12-02T16:47:53Z</dcterms:created>
  <dcterms:modified xsi:type="dcterms:W3CDTF">2013-12-03T02:03:18Z</dcterms:modified>
</cp:coreProperties>
</file>